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4" r:id="rId1"/>
  </p:sldMasterIdLst>
  <p:sldIdLst>
    <p:sldId id="256" r:id="rId2"/>
    <p:sldId id="261" r:id="rId3"/>
    <p:sldId id="262" r:id="rId4"/>
    <p:sldId id="265" r:id="rId5"/>
    <p:sldId id="257" r:id="rId6"/>
    <p:sldId id="258" r:id="rId7"/>
    <p:sldId id="264" r:id="rId8"/>
    <p:sldId id="259" r:id="rId9"/>
    <p:sldId id="271" r:id="rId10"/>
    <p:sldId id="267" r:id="rId11"/>
    <p:sldId id="266" r:id="rId12"/>
    <p:sldId id="260" r:id="rId13"/>
    <p:sldId id="263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440" y="3807341"/>
            <a:ext cx="2991180" cy="278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438" y="0"/>
            <a:ext cx="9966960" cy="480382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Liberation Serif" panose="02020603050405020304" pitchFamily="18" charset="0"/>
              </a:rPr>
              <a:t>Алгоритм деятельности психолого-педагогического </a:t>
            </a:r>
            <a:r>
              <a:rPr lang="ru-RU" sz="4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консилиума  </a:t>
            </a:r>
            <a:r>
              <a:rPr lang="ru-RU" sz="4000" dirty="0">
                <a:solidFill>
                  <a:schemeClr val="tx1"/>
                </a:solidFill>
                <a:latin typeface="Liberation Serif" panose="02020603050405020304" pitchFamily="18" charset="0"/>
              </a:rPr>
              <a:t>по выявлению и сопровождению </a:t>
            </a:r>
            <a:r>
              <a:rPr lang="ru-RU" sz="4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детей с Ограниченными возможностями здоровья</a:t>
            </a:r>
            <a:br>
              <a:rPr lang="ru-RU" sz="4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Алгоритм действий специалистов и родителей по сопровождению детей с 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ОВЗ</a:t>
            </a: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25315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  <a:t>Обследование ребёнка специалистами </a:t>
            </a:r>
            <a:r>
              <a:rPr lang="ru-RU" sz="2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  <a:t> может осуществляться по инициативе, как родителей, так и </a:t>
            </a:r>
            <a:r>
              <a:rPr lang="ru-RU" sz="2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сотрудников образовательной организации</a:t>
            </a:r>
            <a:r>
              <a:rPr 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  <a:t> с согласия родителей на основании соглашения – договора  на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психолого-педагогическое</a:t>
            </a:r>
            <a:r>
              <a:rPr 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  <a:t> сопровождение ребёнка. Если родители отказываются от обследования ребёнка специалистами </a:t>
            </a:r>
            <a:r>
              <a:rPr lang="ru-RU" sz="28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они </a:t>
            </a:r>
            <a:r>
              <a:rPr 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  <a:t>пишут </a:t>
            </a:r>
            <a:r>
              <a:rPr lang="ru-RU" sz="2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заявление-отказ</a:t>
            </a:r>
            <a:endParaRPr lang="ru-RU" sz="28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0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03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Задачи </a:t>
            </a:r>
            <a:r>
              <a:rPr lang="ru-RU" b="1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ППк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898" y="1178012"/>
            <a:ext cx="9777047" cy="4273219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- выявление и ранняя диагностика отклонений в развитии ребёнка;</a:t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- профилактика физических, интеллектуальных и эмоциональных перегрузок и срывов;</a:t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- выявление резервных возможностей;</a:t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- определение характера, продолжительности и эффективности специальной помощи в рамках, имеющихся в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ОО;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- подготовка и ведение документации, отражающей актуальное развитие ребёнка, динамику его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40388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11" y="4284234"/>
            <a:ext cx="3963917" cy="2044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0169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Контролирующий </a:t>
            </a:r>
            <a:r>
              <a:rPr lang="ru-RU" sz="36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этап</a:t>
            </a:r>
            <a:endParaRPr lang="ru-RU" sz="36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213" y="1585626"/>
            <a:ext cx="9469315" cy="2561332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После получения заключения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ПМПК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консилиум приступает к выполнению рекомендаций комиссии и осуществляет сопровождение ребёнка на протяжении всего обучения в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образовательной организации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Ведущий специалист назначенный для ребенка осуществляет контроль выполнения рекомендаций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40351" y="596832"/>
            <a:ext cx="9875520" cy="8626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Алгоритм работы </a:t>
            </a:r>
            <a:r>
              <a:rPr lang="ru-RU" sz="3600" b="1" dirty="0" err="1">
                <a:solidFill>
                  <a:srgbClr val="C00000"/>
                </a:solidFill>
                <a:latin typeface="Liberation Serif" panose="02020603050405020304" pitchFamily="18" charset="0"/>
              </a:rPr>
              <a:t>ППк</a:t>
            </a:r>
            <a:r>
              <a:rPr lang="ru-RU" sz="3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93341"/>
            <a:ext cx="9872871" cy="48026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) выявление проблемы у ребенка: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- беседа с родителями;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- диагностика;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2) заседание консилиума;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3) разработка индивидуального плана сопровождения ребенка;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4) реализация намеченного плана;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5) отслеживание динамики развития ребенка;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6) при необходимости внесение изменений в индивидуальный план развития ребенка;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7) консультация родителей ребенка с рекомендациями по обучению и воспитанию;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8) направление к специалистам,</a:t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9) создание единого коррекционно-развивающего пространства в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образовательной организации 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и семье.</a:t>
            </a:r>
          </a:p>
        </p:txBody>
      </p:sp>
    </p:spTree>
    <p:extLst>
      <p:ext uri="{BB962C8B-B14F-4D97-AF65-F5344CB8AC3E}">
        <p14:creationId xmlns:p14="http://schemas.microsoft.com/office/powerpoint/2010/main" val="80808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9419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Алгоритм проведения </a:t>
            </a:r>
            <a:r>
              <a:rPr lang="ru-RU" sz="3200" b="1" dirty="0" err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ППк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(для родителей (ЗП)</a:t>
            </a:r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13645"/>
            <a:ext cx="9944100" cy="494647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. Проведение обследования ребёнка специалистами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. Данное обследование осуществляется по инициативе родителей (законных представителей) или сотрудников </a:t>
            </a: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образовательной организации 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с письменного согласия родителей (законных представителей).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2. Назначение ведущего специалиста. Таким ведущим специалистом может быть: педагог-психолог, учитель-логопед, учитель-дефектолог.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3. Подготовка заключений каждым специалистом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4. Назначение даты заседания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. Информирование о дате заседания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 специалистов и родителей (законных представителей).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5. Проведение заседания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. На заседании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 обсуждаются результаты обследования ребенка каждым специалистом, составляется коллегиальное заключение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. По результатам заключения </a:t>
            </a:r>
            <a:r>
              <a:rPr lang="ru-RU" sz="18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1800" dirty="0">
                <a:solidFill>
                  <a:schemeClr val="tx1"/>
                </a:solidFill>
                <a:latin typeface="Liberation Serif" panose="02020603050405020304" pitchFamily="18" charset="0"/>
              </a:rPr>
              <a:t> разрабатываются рекомендации и принимается решение о направлении ребёнка на ПМПК.</a:t>
            </a:r>
          </a:p>
          <a:p>
            <a:pPr algn="just">
              <a:lnSpc>
                <a:spcPct val="10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410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ПСИХОЛОГО-ПЕДАГОГИЧЕСКИЙ</a:t>
            </a:r>
            <a:r>
              <a:rPr lang="ru-RU" sz="3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3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КОНСИЛИУМ</a:t>
            </a:r>
            <a: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676" y="1784838"/>
            <a:ext cx="9267093" cy="44489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можно считать средством ранней профилактики, раннего выявления, коррекции и динамического наблюдения за учащимися с ограниченными возможностями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здоровья, детям, имеющим категорию «ребенок-инвалид»,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 также сопровождения одаренных детей. 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720" indent="0" algn="just">
              <a:buNone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Консилиум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благоприятствует взаимодействию  медиков, педагогов, социальных работников и психологов, что обогащает их знания, способствует </a:t>
            </a:r>
            <a:r>
              <a:rPr lang="ru-RU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скоординированности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деятельности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развивающих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мероприятий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280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7" y="1234391"/>
            <a:ext cx="9872871" cy="33141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72" y="3875018"/>
            <a:ext cx="9698399" cy="24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56" y="3966072"/>
            <a:ext cx="2177993" cy="21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949" y="3428257"/>
            <a:ext cx="8634046" cy="65211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Психолого-педагогический консилиум образовательной организации (далее- </a:t>
            </a:r>
            <a:r>
              <a:rPr lang="ru-RU" sz="2800" b="1" dirty="0" err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–это постоянно действующая, объединенная общими целями команда специалистов, реализующая ту или иную стратегию и тактику сопровождения включенного ребенка</a:t>
            </a:r>
            <a:r>
              <a:rPr lang="ru-RU" sz="28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Liberation Serif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Цель </a:t>
            </a:r>
            <a:r>
              <a:rPr lang="ru-RU" alt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деятельности психолого-педагогического консилиума: </a:t>
            </a:r>
            <a:r>
              <a:rPr lang="ru-RU" altLang="ru-RU" sz="2800" b="1" dirty="0">
                <a:solidFill>
                  <a:srgbClr val="000000"/>
                </a:solidFill>
                <a:latin typeface="Liberation Serif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создание оптимальных условий обучения, развития, социализации и адаптации обучающихся посредством </a:t>
            </a:r>
            <a:r>
              <a:rPr lang="ru-RU" altLang="ru-RU" sz="28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психолого-педагогического сопровождения </a:t>
            </a:r>
            <a:br>
              <a:rPr lang="ru-RU" altLang="ru-RU" sz="28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latin typeface="Liberation Serif" panose="02020603050405020304" pitchFamily="18" charset="0"/>
              </a:rPr>
              <a:t/>
            </a:r>
            <a:br>
              <a:rPr lang="ru-RU" sz="2000" dirty="0">
                <a:latin typeface="Liberation Serif" panose="02020603050405020304" pitchFamily="18" charset="0"/>
              </a:rPr>
            </a:br>
            <a:r>
              <a:rPr lang="ru-RU" sz="1800" dirty="0" smtClean="0"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latin typeface="Liberation Serif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</a:rPr>
              <a:t/>
            </a:r>
            <a:br>
              <a:rPr lang="ru-RU" sz="1800" dirty="0">
                <a:latin typeface="Liberation Serif" panose="02020603050405020304" pitchFamily="18" charset="0"/>
              </a:rPr>
            </a:br>
            <a:endParaRPr lang="ru-RU" sz="18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29734"/>
            <a:ext cx="9875520" cy="1266120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Консилиум </a:t>
            </a:r>
            <a:r>
              <a:rPr 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создается 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на базе организации любого типа независимо от ее организационно-правовой </a:t>
            </a:r>
            <a:r>
              <a:rPr lang="ru-RU" sz="28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формы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63969"/>
            <a:ext cx="10473744" cy="463354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Положение о психолого-педагогическом консилиуме (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), утверждённое распоряжением Министерства просвещения Российской Федерации от 9 сентября 2019 года №Р-93</a:t>
            </a:r>
            <a:r>
              <a:rPr lang="ru-RU" sz="29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организации деятельности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оформляются приказ руководителя организации о создании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с утверждением состава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и положение о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, утверждённое руководителем организации.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Общее руководство деятельностью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возлагается на руководителя организации.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Состав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: председатель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 — заместитель руководителя организации, заместитель председателя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(определённый из числа членов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при необходимости), педагог-психолог, учитель-логопед, учитель-дефектолог, социальный педагог, секретарь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(определённый из числа членов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Заседания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проводятся под руководством председателя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 или лица, исполняющего его обязанности.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Ход заседания фиксируется в протоколе, который оформляется не позднее пяти рабочих дней после проведения заседания и подписывается всеми участниками заседания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Коллегиальное решение </a:t>
            </a:r>
            <a:r>
              <a:rPr lang="ru-RU" sz="29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2900" dirty="0">
                <a:solidFill>
                  <a:schemeClr val="tx1"/>
                </a:solidFill>
                <a:latin typeface="Liberation Serif" panose="02020603050405020304" pitchFamily="18" charset="0"/>
              </a:rPr>
              <a:t>, содержащее обобщённую характеристику обучающегося и рекомендации по организации психолого-педагогического сопровождения, фиксируется в заключении.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Заседания </a:t>
            </a:r>
            <a:r>
              <a:rPr lang="ru-RU" sz="3200" b="1" dirty="0" err="1" smtClean="0">
                <a:solidFill>
                  <a:srgbClr val="C00000"/>
                </a:solidFill>
                <a:latin typeface="Liberation Serif" panose="02020603050405020304" pitchFamily="18" charset="0"/>
              </a:rPr>
              <a:t>ППк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подразделяются на плановые и внеплановые</a:t>
            </a:r>
            <a:endParaRPr lang="ru-RU" sz="32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057400"/>
            <a:ext cx="9311055" cy="368397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Плановые заседания </a:t>
            </a:r>
            <a:r>
              <a:rPr lang="ru-RU" sz="32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 проводятся в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соответствии с 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графиком для оценки уровня развития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вновь поступивших 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детей, динамики обучения и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коррекции и 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подведение результатов обучения по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периодам.</a:t>
            </a:r>
            <a:endParaRPr lang="ru-RU" sz="32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Внеплановые 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заседания </a:t>
            </a:r>
            <a:r>
              <a:rPr lang="ru-RU" sz="32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 организуются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 социальному 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запросу со стороны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родителей (законных </a:t>
            </a:r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представителей) воспитанников,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педагогов образовательной организации.</a:t>
            </a:r>
            <a:endParaRPr lang="ru-RU" sz="32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6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888"/>
          <a:stretch/>
        </p:blipFill>
        <p:spPr>
          <a:xfrm>
            <a:off x="8845061" y="2844806"/>
            <a:ext cx="2886726" cy="3634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Три этапа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подготовки и проведения:</a:t>
            </a:r>
            <a:b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Подготовительный </a:t>
            </a:r>
            <a:r>
              <a:rPr lang="ru-RU" sz="4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этап</a:t>
            </a:r>
            <a:endParaRPr lang="ru-RU" sz="4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lvl="0"/>
            <a:r>
              <a:rPr lang="ru-RU" sz="4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Основной этап</a:t>
            </a:r>
            <a:endParaRPr lang="ru-RU" sz="4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lvl="0"/>
            <a:r>
              <a:rPr lang="ru-RU" sz="4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Контролирующий этап</a:t>
            </a:r>
            <a:endParaRPr lang="ru-RU" sz="4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76" y="3860898"/>
            <a:ext cx="5213839" cy="26871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05" y="558085"/>
            <a:ext cx="9875520" cy="892646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Подготовительный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этап</a:t>
            </a:r>
            <a:r>
              <a:rPr lang="ru-RU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110" y="1529862"/>
            <a:ext cx="9400244" cy="31916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Проводится сбор диагностических данных и сведений о </a:t>
            </a:r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ребёнке (проводится диагностика, выявляются трудности в освоении ООП)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Запрос от родителей или педагогов, специалистов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Проводится заседание консилиума, на котором решается вопрос об обследовании  ребенка специалистами</a:t>
            </a:r>
            <a:endParaRPr lang="ru-RU" sz="3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649" y="457200"/>
            <a:ext cx="10328313" cy="6180992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работе </a:t>
            </a:r>
            <a:r>
              <a:rPr lang="ru-RU" sz="4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психолого-педагогического консилиума (</a:t>
            </a:r>
            <a:r>
              <a:rPr lang="ru-RU" sz="4500" b="1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4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 участвуют, например, такие специалисты:</a:t>
            </a:r>
          </a:p>
          <a:p>
            <a:pPr algn="just">
              <a:lnSpc>
                <a:spcPct val="120000"/>
              </a:lnSpc>
            </a:pPr>
            <a:r>
              <a:rPr lang="ru-RU" sz="3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Председатель </a:t>
            </a:r>
            <a:r>
              <a:rPr lang="ru-RU" sz="3500" b="1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3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Организует </a:t>
            </a:r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работу консилиума, помогает педагогам в реализации решений и рекомендаций консилиума, руководит процессом сопровождения по результатам консилиума.</a:t>
            </a:r>
          </a:p>
          <a:p>
            <a:pPr algn="just">
              <a:lnSpc>
                <a:spcPct val="120000"/>
              </a:lnSpc>
            </a:pP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Педагог-психолог</a:t>
            </a:r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. Проводит диагностические исследования, готовит представление к консилиуму, участвует в разработке индивидуальной программы сопровождения обучающегося, проводит коррекционно-развивающие мероприятия, консультирует всех участников образовательного процесса, разрабатывает рекомендации для педагогов образовательной организации, родителей.</a:t>
            </a:r>
          </a:p>
          <a:p>
            <a:pPr algn="just">
              <a:lnSpc>
                <a:spcPct val="120000"/>
              </a:lnSpc>
            </a:pP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Учитель-логопед</a:t>
            </a:r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. Проводит диагностическое обследование устной и письменной речи, готовит логопедическое представление на обучающихся, участвует в разработке индивидуальной программы сопровождения обучающегося, проводит коррекционно-развивающие мероприятия, консультирует всех участников образовательного процесса, разрабатывает рекомендации для педагогов образовательной организации, родителей.</a:t>
            </a:r>
          </a:p>
          <a:p>
            <a:pPr algn="just">
              <a:lnSpc>
                <a:spcPct val="120000"/>
              </a:lnSpc>
            </a:pP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Социальный педагог</a:t>
            </a:r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. Готовит информацию о семьях обучающихся, представление к консилиуму, участвует в разработке индивидуальной программы сопровождения обучающегося, оказывает помощь в решении проблем в обучении и воспитании обучающихся через семью, консультирует всех участников образовательного процесса, разрабатывает рекомендации для педагогов образовательной организации, родителей.</a:t>
            </a:r>
          </a:p>
          <a:p>
            <a:pPr algn="just">
              <a:lnSpc>
                <a:spcPct val="120000"/>
              </a:lnSpc>
            </a:pPr>
            <a:r>
              <a:rPr lang="ru-RU" sz="3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Классный руководитель (учителя-предметники), воспитатель дошкольной образовательной организации</a:t>
            </a:r>
            <a:r>
              <a:rPr lang="ru-RU" sz="3500" dirty="0">
                <a:solidFill>
                  <a:schemeClr val="tx1"/>
                </a:solidFill>
                <a:latin typeface="Liberation Serif" panose="02020603050405020304" pitchFamily="18" charset="0"/>
              </a:rPr>
              <a:t>, представляющий ребёнка или воспитатели с большим опытом работы. Составляют педагогическую характеристику, участвуют в разработке индивидуальной программы сопровождения обучающегося, проводят коррекционно-развивающие мероприятия, консультируют родителей, разрабатывают рекомендации для родителей.</a:t>
            </a:r>
          </a:p>
          <a:p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401862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43" y="4044462"/>
            <a:ext cx="2152583" cy="2231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623" y="337038"/>
            <a:ext cx="9875520" cy="81475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Основной </a:t>
            </a:r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этап</a:t>
            </a:r>
            <a:r>
              <a:rPr lang="ru-RU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59" y="1257300"/>
            <a:ext cx="9047884" cy="406204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Проводится заседание консилиума, на котором обсуждаются результаты обследования ребёнка каждым специалистом, составляется коллегиальное заключение </a:t>
            </a:r>
            <a:r>
              <a:rPr lang="ru-RU" sz="24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ППк</a:t>
            </a:r>
            <a:endParaRPr lang="ru-RU" sz="2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Специалисты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школы, классный руководитель проводят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консультации с родителями, сообщают им о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трудностях,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которые испытывает ребёнок, и предлагают 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посещение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коррекционно-развивающих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занятий                                     и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необходимости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обследования  </a:t>
            </a:r>
            <a:r>
              <a:rPr lang="ru-RU" sz="2400" dirty="0">
                <a:solidFill>
                  <a:schemeClr val="tx1"/>
                </a:solidFill>
                <a:latin typeface="Liberation Serif" panose="02020603050405020304" pitchFamily="18" charset="0"/>
              </a:rPr>
              <a:t>ребёнка на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ПМПК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72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0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Алгоритм прохождения </a:t>
            </a:r>
            <a:r>
              <a:rPr lang="ru-RU" sz="28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психолого-медико-педагогической комиссии </a:t>
            </a:r>
            <a:r>
              <a:rPr lang="ru-RU" sz="28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для родителя (законного представителя)</a:t>
            </a:r>
            <a:r>
              <a:rPr lang="ru-RU" sz="2800" dirty="0">
                <a:solidFill>
                  <a:srgbClr val="FF0000"/>
                </a:solidFill>
                <a:latin typeface="Liberation Serif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6" y="1493949"/>
            <a:ext cx="10947042" cy="5203065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Подготовить пакет документов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 ним можно ознакомиться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сайте Управления образования Невьянского муниципального округа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раздел: 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МБУ «Центр психолого-педагогической, медицинской и социальной помощи НМО «Надежда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», вкладка: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Документы, необходимые для прохождения ПМПК с целью подготовки рекомендаций по созданию специальных условий обучения и воспитания в образовательных организациях (дошкольники и школьники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).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назначенный день прийти на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обследование.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Обследование детей осуществляется только в присутствии родителей (законных представителей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).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ПМПК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выдаёт на руки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родителям 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аключение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комиссии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и рекомендации по дальнейшему обучению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ребёнка.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 Если Вы не согласны с рекомендациями в заключении Территориальной ПМПК, и Вы хотите оспорить решение ТПМПК в Центральной ПМПК, Вашему ребенку необходимо пройти дополнительное обследование у врача-психиатра в Детском областном диагностическом отделении филиала Детства (г. Екатеринбург, ул. Индустрии, д. 100/А) (контактные телефоны: (343) 286-32-86, (343) 229-98-98). Данное заключение от врача психиатра Вы прикладываете к основному пакету документов для прохождения конфликтной ПМПК. Затем записываетесь на подачу документов, но не позже, чем через полгода после получения заключения с рекомендациями ТПМПК, через электронную запись, представленную на сайте  Центр «Ресурс»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Проводится беседа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 родителями.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При необходимости разъясняются возможные дальнейшие действия в интересах ребёнка.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 прохождении обследования на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ПМПК ребёнок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должен быть соматически здоров, плохое самочувствие может сказаться на результатах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обследования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294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1239</TotalTime>
  <Words>761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Corbel</vt:lpstr>
      <vt:lpstr>DejaVu Sans</vt:lpstr>
      <vt:lpstr>Georgia</vt:lpstr>
      <vt:lpstr>Liberation Serif</vt:lpstr>
      <vt:lpstr>Times New Roman</vt:lpstr>
      <vt:lpstr>Базис</vt:lpstr>
      <vt:lpstr>Алгоритм деятельности психолого-педагогического консилиума  по выявлению и сопровождению детей с Ограниченными возможностями здоровья  </vt:lpstr>
      <vt:lpstr> Психолого-педагогический консилиум образовательной организации (далее- ППк) –это постоянно действующая, объединенная общими целями команда специалистов, реализующая ту или иную стратегию и тактику сопровождения включенного ребенка  Цель деятельности психолого-педагогического консилиума: создание оптимальных условий обучения, развития, социализации и адаптации обучающихся посредством психолого-педагогического сопровождения       </vt:lpstr>
      <vt:lpstr>Консилиум  создается на базе организации любого типа независимо от ее организационно-правовой формы </vt:lpstr>
      <vt:lpstr>Заседания ППк подразделяются на плановые и внеплановые</vt:lpstr>
      <vt:lpstr>Три этапа подготовки и проведения: </vt:lpstr>
      <vt:lpstr>Подготовительный этап </vt:lpstr>
      <vt:lpstr>Презентация PowerPoint</vt:lpstr>
      <vt:lpstr>Основной этап </vt:lpstr>
      <vt:lpstr>Алгоритм прохождения психолого-медико-педагогической комиссии для родителя (законного представителя):</vt:lpstr>
      <vt:lpstr>Алгоритм действий специалистов и родителей по сопровождению детей с ОВЗ </vt:lpstr>
      <vt:lpstr>Задачи ППк:</vt:lpstr>
      <vt:lpstr>Контролирующий этап</vt:lpstr>
      <vt:lpstr>Алгоритм работы ППк:</vt:lpstr>
      <vt:lpstr>Алгоритм проведения ППк  (для родителей (ЗП) </vt:lpstr>
      <vt:lpstr>ПСИХОЛОГО-ПЕДАГОГИЧЕСКИЙ КОНСИЛИУМ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деятельности психолого-педагогического консилиума (ППк) по выявлению и сопровождению детей с Ограниченными возможностями здоровья</dc:title>
  <dc:creator>Попкова Анна Александровна</dc:creator>
  <cp:lastModifiedBy>Ерофеева Ирина Степановна</cp:lastModifiedBy>
  <cp:revision>46</cp:revision>
  <dcterms:created xsi:type="dcterms:W3CDTF">2025-10-07T04:44:27Z</dcterms:created>
  <dcterms:modified xsi:type="dcterms:W3CDTF">2025-10-22T05:12:15Z</dcterms:modified>
</cp:coreProperties>
</file>