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2">
  <p:sldMasterIdLst>
    <p:sldMasterId id="2147483684" r:id="rId1"/>
  </p:sldMasterIdLst>
  <p:sldIdLst>
    <p:sldId id="256" r:id="rId2"/>
    <p:sldId id="261" r:id="rId3"/>
    <p:sldId id="262" r:id="rId4"/>
    <p:sldId id="265" r:id="rId5"/>
    <p:sldId id="257" r:id="rId6"/>
    <p:sldId id="258" r:id="rId7"/>
    <p:sldId id="264" r:id="rId8"/>
    <p:sldId id="259" r:id="rId9"/>
    <p:sldId id="271" r:id="rId10"/>
    <p:sldId id="267" r:id="rId11"/>
    <p:sldId id="266" r:id="rId12"/>
    <p:sldId id="260" r:id="rId13"/>
    <p:sldId id="263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t>10/22/2025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10/22/2025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10/22/2025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10/22/2025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10/22/2025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10/22/2025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10/22/2025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10/22/2025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10/22/2025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10/22/2025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10/22/2025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10/22/2025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1440" y="3807341"/>
            <a:ext cx="2991180" cy="278062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70438" y="0"/>
            <a:ext cx="9966960" cy="4803820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chemeClr val="tx1"/>
                </a:solidFill>
                <a:latin typeface="Liberation Serif" panose="02020603050405020304" pitchFamily="18" charset="0"/>
              </a:rPr>
              <a:t>Алгоритм деятельности психолого-педагогического </a:t>
            </a:r>
            <a:r>
              <a:rPr lang="ru-RU" sz="40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консилиума  </a:t>
            </a:r>
            <a:r>
              <a:rPr lang="ru-RU" sz="4000" dirty="0">
                <a:solidFill>
                  <a:schemeClr val="tx1"/>
                </a:solidFill>
                <a:latin typeface="Liberation Serif" panose="02020603050405020304" pitchFamily="18" charset="0"/>
              </a:rPr>
              <a:t>по выявлению и сопровождению </a:t>
            </a:r>
            <a:r>
              <a:rPr lang="ru-RU" sz="40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детей с Ограниченными возможностями здоровья</a:t>
            </a:r>
            <a:br>
              <a:rPr lang="ru-RU" sz="40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</a:br>
            <a:r>
              <a:rPr lang="ru-RU" sz="4000" dirty="0">
                <a:solidFill>
                  <a:schemeClr val="tx1"/>
                </a:solidFill>
                <a:latin typeface="Liberation Serif" panose="02020603050405020304" pitchFamily="18" charset="0"/>
              </a:rPr>
              <a:t/>
            </a:r>
            <a:br>
              <a:rPr lang="ru-RU" sz="4000" dirty="0">
                <a:solidFill>
                  <a:schemeClr val="tx1"/>
                </a:solidFill>
                <a:latin typeface="Liberation Serif" panose="02020603050405020304" pitchFamily="18" charset="0"/>
              </a:rPr>
            </a:br>
            <a:endParaRPr lang="ru-RU" sz="4000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5815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Liberation Serif" panose="02020603050405020304" pitchFamily="18" charset="0"/>
              </a:rPr>
              <a:t>Алгоритм действий специалистов и родителей по сопровождению детей с </a:t>
            </a:r>
            <a:r>
              <a:rPr lang="ru-RU" sz="3200" b="1" dirty="0" smtClean="0">
                <a:solidFill>
                  <a:srgbClr val="C00000"/>
                </a:solidFill>
                <a:latin typeface="Liberation Serif" panose="02020603050405020304" pitchFamily="18" charset="0"/>
              </a:rPr>
              <a:t>ОВЗ</a:t>
            </a:r>
            <a:r>
              <a:rPr lang="ru-RU" sz="3200" b="1" dirty="0">
                <a:solidFill>
                  <a:srgbClr val="C00000"/>
                </a:solidFill>
                <a:latin typeface="Liberation Serif" panose="02020603050405020304" pitchFamily="18" charset="0"/>
              </a:rPr>
              <a:t/>
            </a:r>
            <a:br>
              <a:rPr lang="ru-RU" sz="3200" b="1" dirty="0">
                <a:solidFill>
                  <a:srgbClr val="C00000"/>
                </a:solidFill>
                <a:latin typeface="Liberation Serif" panose="02020603050405020304" pitchFamily="18" charset="0"/>
              </a:rPr>
            </a:br>
            <a:endParaRPr lang="ru-RU" sz="3200" b="1" dirty="0">
              <a:solidFill>
                <a:srgbClr val="C00000"/>
              </a:solidFill>
              <a:latin typeface="Liberation Serif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0" y="2057400"/>
            <a:ext cx="9872871" cy="3253154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Liberation Serif" panose="02020603050405020304" pitchFamily="18" charset="0"/>
              </a:rPr>
              <a:t>Обследование ребёнка специалистами </a:t>
            </a:r>
            <a:r>
              <a:rPr lang="ru-RU" sz="2800" dirty="0" err="1">
                <a:solidFill>
                  <a:schemeClr val="tx1"/>
                </a:solidFill>
                <a:latin typeface="Liberation Serif" panose="02020603050405020304" pitchFamily="18" charset="0"/>
              </a:rPr>
              <a:t>ППк</a:t>
            </a:r>
            <a:r>
              <a:rPr lang="ru-RU" sz="2800" dirty="0">
                <a:solidFill>
                  <a:schemeClr val="tx1"/>
                </a:solidFill>
                <a:latin typeface="Liberation Serif" panose="02020603050405020304" pitchFamily="18" charset="0"/>
              </a:rPr>
              <a:t> может осуществляться по инициативе, как родителей, так и </a:t>
            </a:r>
            <a:r>
              <a:rPr lang="ru-RU" sz="28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сотрудников образовательной организации</a:t>
            </a:r>
            <a:r>
              <a:rPr lang="ru-RU" sz="2800" dirty="0">
                <a:solidFill>
                  <a:schemeClr val="tx1"/>
                </a:solidFill>
                <a:latin typeface="Liberation Serif" panose="02020603050405020304" pitchFamily="18" charset="0"/>
              </a:rPr>
              <a:t> с согласия родителей на основании соглашения – договора  на </a:t>
            </a:r>
            <a:r>
              <a:rPr lang="ru-RU" sz="2400" dirty="0">
                <a:solidFill>
                  <a:schemeClr val="tx1"/>
                </a:solidFill>
                <a:latin typeface="Liberation Serif" panose="02020603050405020304" pitchFamily="18" charset="0"/>
              </a:rPr>
              <a:t>психолого-педагогическое</a:t>
            </a:r>
            <a:r>
              <a:rPr lang="ru-RU" sz="2800" dirty="0">
                <a:solidFill>
                  <a:schemeClr val="tx1"/>
                </a:solidFill>
                <a:latin typeface="Liberation Serif" panose="02020603050405020304" pitchFamily="18" charset="0"/>
              </a:rPr>
              <a:t> сопровождение ребёнка. Если родители отказываются от обследования ребёнка специалистами </a:t>
            </a:r>
            <a:r>
              <a:rPr lang="ru-RU" sz="2800" dirty="0" err="1" smtClean="0">
                <a:solidFill>
                  <a:schemeClr val="tx1"/>
                </a:solidFill>
                <a:latin typeface="Liberation Serif" panose="02020603050405020304" pitchFamily="18" charset="0"/>
              </a:rPr>
              <a:t>ППк</a:t>
            </a:r>
            <a:r>
              <a:rPr lang="ru-RU" sz="28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, они </a:t>
            </a:r>
            <a:r>
              <a:rPr lang="ru-RU" sz="2800" dirty="0">
                <a:solidFill>
                  <a:schemeClr val="tx1"/>
                </a:solidFill>
                <a:latin typeface="Liberation Serif" panose="02020603050405020304" pitchFamily="18" charset="0"/>
              </a:rPr>
              <a:t>пишут </a:t>
            </a:r>
            <a:r>
              <a:rPr lang="ru-RU" sz="28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заявление-отказ</a:t>
            </a:r>
            <a:endParaRPr lang="ru-RU" sz="2800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605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40365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Liberation Serif" panose="02020603050405020304" pitchFamily="18" charset="0"/>
              </a:rPr>
              <a:t>Задачи </a:t>
            </a:r>
            <a:r>
              <a:rPr lang="ru-RU" b="1" dirty="0" err="1">
                <a:solidFill>
                  <a:srgbClr val="C00000"/>
                </a:solidFill>
                <a:latin typeface="Liberation Serif" panose="02020603050405020304" pitchFamily="18" charset="0"/>
              </a:rPr>
              <a:t>ППк</a:t>
            </a:r>
            <a:r>
              <a:rPr lang="ru-RU" b="1" dirty="0">
                <a:solidFill>
                  <a:srgbClr val="C00000"/>
                </a:solidFill>
                <a:latin typeface="Liberation Serif" panose="02020603050405020304" pitchFamily="18" charset="0"/>
              </a:rPr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5898" y="1178012"/>
            <a:ext cx="9777047" cy="4273219"/>
          </a:xfrm>
        </p:spPr>
        <p:txBody>
          <a:bodyPr>
            <a:normAutofit/>
          </a:bodyPr>
          <a:lstStyle/>
          <a:p>
            <a:pPr marL="45720" indent="0">
              <a:lnSpc>
                <a:spcPct val="100000"/>
              </a:lnSpc>
              <a:buNone/>
            </a:pPr>
            <a:r>
              <a:rPr lang="ru-RU" sz="2400" b="1" dirty="0">
                <a:solidFill>
                  <a:srgbClr val="C00000"/>
                </a:solidFill>
                <a:latin typeface="Liberation Serif" panose="02020603050405020304" pitchFamily="18" charset="0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Liberation Serif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Liberation Serif" panose="02020603050405020304" pitchFamily="18" charset="0"/>
              </a:rPr>
              <a:t>- выявление и ранняя диагностика отклонений в развитии ребёнка;</a:t>
            </a:r>
            <a:br>
              <a:rPr lang="ru-RU" sz="2400" dirty="0">
                <a:solidFill>
                  <a:schemeClr val="tx1"/>
                </a:solidFill>
                <a:latin typeface="Liberation Serif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Liberation Serif" panose="02020603050405020304" pitchFamily="18" charset="0"/>
              </a:rPr>
              <a:t>- профилактика физических, интеллектуальных и эмоциональных перегрузок и срывов;</a:t>
            </a:r>
            <a:br>
              <a:rPr lang="ru-RU" sz="2400" dirty="0">
                <a:solidFill>
                  <a:schemeClr val="tx1"/>
                </a:solidFill>
                <a:latin typeface="Liberation Serif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Liberation Serif" panose="02020603050405020304" pitchFamily="18" charset="0"/>
              </a:rPr>
              <a:t>- выявление резервных возможностей;</a:t>
            </a:r>
            <a:br>
              <a:rPr lang="ru-RU" sz="2400" dirty="0">
                <a:solidFill>
                  <a:schemeClr val="tx1"/>
                </a:solidFill>
                <a:latin typeface="Liberation Serif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Liberation Serif" panose="02020603050405020304" pitchFamily="18" charset="0"/>
              </a:rPr>
              <a:t>- определение характера, продолжительности и эффективности специальной помощи в рамках, имеющихся в </a:t>
            </a:r>
            <a:r>
              <a:rPr lang="ru-RU" sz="24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ОО;</a:t>
            </a:r>
            <a:r>
              <a:rPr lang="ru-RU" sz="2400" dirty="0">
                <a:solidFill>
                  <a:schemeClr val="tx1"/>
                </a:solidFill>
                <a:latin typeface="Liberation Serif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Liberation Serif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Liberation Serif" panose="02020603050405020304" pitchFamily="18" charset="0"/>
              </a:rPr>
              <a:t>- подготовка и ведение документации, отражающей актуальное развитие ребёнка, динамику его состояния.</a:t>
            </a:r>
          </a:p>
        </p:txBody>
      </p:sp>
    </p:spTree>
    <p:extLst>
      <p:ext uri="{BB962C8B-B14F-4D97-AF65-F5344CB8AC3E}">
        <p14:creationId xmlns:p14="http://schemas.microsoft.com/office/powerpoint/2010/main" val="4038828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4911" y="4284234"/>
            <a:ext cx="3963917" cy="204457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468923"/>
            <a:ext cx="9875520" cy="1016977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Liberation Serif" panose="02020603050405020304" pitchFamily="18" charset="0"/>
              </a:rPr>
              <a:t>Контролирующий </a:t>
            </a:r>
            <a:r>
              <a:rPr lang="ru-RU" sz="3600" b="1" dirty="0" smtClean="0">
                <a:solidFill>
                  <a:srgbClr val="C00000"/>
                </a:solidFill>
                <a:latin typeface="Liberation Serif" panose="02020603050405020304" pitchFamily="18" charset="0"/>
              </a:rPr>
              <a:t>этап</a:t>
            </a:r>
            <a:endParaRPr lang="ru-RU" sz="3600" dirty="0">
              <a:solidFill>
                <a:srgbClr val="C00000"/>
              </a:solidFill>
              <a:latin typeface="Liberation Serif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2213" y="1585626"/>
            <a:ext cx="9469315" cy="2561332"/>
          </a:xfrm>
        </p:spPr>
        <p:txBody>
          <a:bodyPr>
            <a:normAutofit/>
          </a:bodyPr>
          <a:lstStyle/>
          <a:p>
            <a:pPr lvl="0" algn="just"/>
            <a:r>
              <a:rPr lang="ru-RU" sz="2400" dirty="0">
                <a:solidFill>
                  <a:schemeClr val="tx1"/>
                </a:solidFill>
                <a:latin typeface="Liberation Serif" panose="02020603050405020304" pitchFamily="18" charset="0"/>
              </a:rPr>
              <a:t>После получения заключения </a:t>
            </a:r>
            <a:r>
              <a:rPr lang="ru-RU" sz="24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ПМПК </a:t>
            </a:r>
            <a:r>
              <a:rPr lang="ru-RU" sz="2400" dirty="0">
                <a:solidFill>
                  <a:schemeClr val="tx1"/>
                </a:solidFill>
                <a:latin typeface="Liberation Serif" panose="02020603050405020304" pitchFamily="18" charset="0"/>
              </a:rPr>
              <a:t>консилиум приступает к выполнению рекомендаций комиссии и осуществляет сопровождение ребёнка на протяжении всего обучения в </a:t>
            </a:r>
            <a:r>
              <a:rPr lang="ru-RU" sz="24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образовательной организации</a:t>
            </a:r>
          </a:p>
          <a:p>
            <a:pPr lvl="0" algn="just"/>
            <a:r>
              <a:rPr lang="ru-RU" sz="24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Ведущий специалист назначенный для ребенка осуществляет контроль выполнения рекомендаций</a:t>
            </a:r>
            <a:endParaRPr lang="ru-RU" sz="2400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679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140351" y="596832"/>
            <a:ext cx="9875520" cy="862691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Liberation Serif" panose="02020603050405020304" pitchFamily="18" charset="0"/>
              </a:rPr>
              <a:t>Алгоритм работы </a:t>
            </a:r>
            <a:r>
              <a:rPr lang="ru-RU" sz="3600" b="1" dirty="0" err="1">
                <a:solidFill>
                  <a:srgbClr val="C00000"/>
                </a:solidFill>
                <a:latin typeface="Liberation Serif" panose="02020603050405020304" pitchFamily="18" charset="0"/>
              </a:rPr>
              <a:t>ППк</a:t>
            </a:r>
            <a:r>
              <a:rPr lang="ru-RU" sz="3600" b="1" dirty="0">
                <a:solidFill>
                  <a:srgbClr val="C00000"/>
                </a:solidFill>
                <a:latin typeface="Liberation Serif" panose="02020603050405020304" pitchFamily="18" charset="0"/>
              </a:rPr>
              <a:t>: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0" y="1293341"/>
            <a:ext cx="9872871" cy="480265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dirty="0" smtClean="0">
                <a:solidFill>
                  <a:srgbClr val="C00000"/>
                </a:solidFill>
                <a:latin typeface="Liberation Serif" panose="02020603050405020304" pitchFamily="18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Liberation Serif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1</a:t>
            </a:r>
            <a:r>
              <a:rPr lang="ru-RU" sz="2000" dirty="0">
                <a:solidFill>
                  <a:schemeClr val="tx1"/>
                </a:solidFill>
                <a:latin typeface="Liberation Serif" panose="02020603050405020304" pitchFamily="18" charset="0"/>
              </a:rPr>
              <a:t>) выявление проблемы у ребенка:</a:t>
            </a:r>
            <a:br>
              <a:rPr lang="ru-RU" sz="2000" dirty="0">
                <a:solidFill>
                  <a:schemeClr val="tx1"/>
                </a:solidFill>
                <a:latin typeface="Liberation Serif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Liberation Serif" panose="02020603050405020304" pitchFamily="18" charset="0"/>
              </a:rPr>
              <a:t>- беседа с родителями;</a:t>
            </a:r>
            <a:br>
              <a:rPr lang="ru-RU" sz="2000" dirty="0">
                <a:solidFill>
                  <a:schemeClr val="tx1"/>
                </a:solidFill>
                <a:latin typeface="Liberation Serif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Liberation Serif" panose="02020603050405020304" pitchFamily="18" charset="0"/>
              </a:rPr>
              <a:t>- диагностика;</a:t>
            </a:r>
            <a:br>
              <a:rPr lang="ru-RU" sz="2000" dirty="0">
                <a:solidFill>
                  <a:schemeClr val="tx1"/>
                </a:solidFill>
                <a:latin typeface="Liberation Serif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Liberation Serif" panose="02020603050405020304" pitchFamily="18" charset="0"/>
              </a:rPr>
              <a:t>2) заседание консилиума;</a:t>
            </a:r>
            <a:br>
              <a:rPr lang="ru-RU" sz="2000" dirty="0">
                <a:solidFill>
                  <a:schemeClr val="tx1"/>
                </a:solidFill>
                <a:latin typeface="Liberation Serif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Liberation Serif" panose="02020603050405020304" pitchFamily="18" charset="0"/>
              </a:rPr>
              <a:t>3) разработка индивидуального плана сопровождения ребенка;</a:t>
            </a:r>
            <a:br>
              <a:rPr lang="ru-RU" sz="2000" dirty="0">
                <a:solidFill>
                  <a:schemeClr val="tx1"/>
                </a:solidFill>
                <a:latin typeface="Liberation Serif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Liberation Serif" panose="02020603050405020304" pitchFamily="18" charset="0"/>
              </a:rPr>
              <a:t>4) реализация намеченного плана;</a:t>
            </a:r>
            <a:br>
              <a:rPr lang="ru-RU" sz="2000" dirty="0">
                <a:solidFill>
                  <a:schemeClr val="tx1"/>
                </a:solidFill>
                <a:latin typeface="Liberation Serif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Liberation Serif" panose="02020603050405020304" pitchFamily="18" charset="0"/>
              </a:rPr>
              <a:t>5) отслеживание динамики развития ребенка;</a:t>
            </a:r>
            <a:br>
              <a:rPr lang="ru-RU" sz="2000" dirty="0">
                <a:solidFill>
                  <a:schemeClr val="tx1"/>
                </a:solidFill>
                <a:latin typeface="Liberation Serif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Liberation Serif" panose="02020603050405020304" pitchFamily="18" charset="0"/>
              </a:rPr>
              <a:t>6) при необходимости внесение изменений в индивидуальный план развития ребенка;</a:t>
            </a:r>
            <a:br>
              <a:rPr lang="ru-RU" sz="2000" dirty="0">
                <a:solidFill>
                  <a:schemeClr val="tx1"/>
                </a:solidFill>
                <a:latin typeface="Liberation Serif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Liberation Serif" panose="02020603050405020304" pitchFamily="18" charset="0"/>
              </a:rPr>
              <a:t>7) консультация родителей ребенка с рекомендациями по обучению и воспитанию;</a:t>
            </a:r>
            <a:br>
              <a:rPr lang="ru-RU" sz="2000" dirty="0">
                <a:solidFill>
                  <a:schemeClr val="tx1"/>
                </a:solidFill>
                <a:latin typeface="Liberation Serif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Liberation Serif" panose="02020603050405020304" pitchFamily="18" charset="0"/>
              </a:rPr>
              <a:t>8) направление к специалистам,</a:t>
            </a:r>
            <a:br>
              <a:rPr lang="ru-RU" sz="2000" dirty="0">
                <a:solidFill>
                  <a:schemeClr val="tx1"/>
                </a:solidFill>
                <a:latin typeface="Liberation Serif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Liberation Serif" panose="02020603050405020304" pitchFamily="18" charset="0"/>
              </a:rPr>
              <a:t>9) создание единого коррекционно-развивающего пространства в </a:t>
            </a:r>
            <a:r>
              <a:rPr lang="ru-RU" sz="20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образовательной организации </a:t>
            </a:r>
            <a:r>
              <a:rPr lang="ru-RU" sz="2000" dirty="0">
                <a:solidFill>
                  <a:schemeClr val="tx1"/>
                </a:solidFill>
                <a:latin typeface="Liberation Serif" panose="02020603050405020304" pitchFamily="18" charset="0"/>
              </a:rPr>
              <a:t>и семье.</a:t>
            </a:r>
          </a:p>
        </p:txBody>
      </p:sp>
    </p:spTree>
    <p:extLst>
      <p:ext uri="{BB962C8B-B14F-4D97-AF65-F5344CB8AC3E}">
        <p14:creationId xmlns:p14="http://schemas.microsoft.com/office/powerpoint/2010/main" val="8080887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794197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Liberation Serif" panose="02020603050405020304" pitchFamily="18" charset="0"/>
              </a:rPr>
              <a:t>Алгоритм проведения </a:t>
            </a:r>
            <a:r>
              <a:rPr lang="ru-RU" sz="3200" b="1" dirty="0" err="1" smtClean="0">
                <a:solidFill>
                  <a:srgbClr val="C00000"/>
                </a:solidFill>
                <a:latin typeface="Liberation Serif" panose="02020603050405020304" pitchFamily="18" charset="0"/>
              </a:rPr>
              <a:t>ППк</a:t>
            </a:r>
            <a:r>
              <a:rPr lang="ru-RU" sz="3200" b="1" dirty="0" smtClean="0">
                <a:solidFill>
                  <a:srgbClr val="C00000"/>
                </a:solidFill>
                <a:latin typeface="Liberation Serif" panose="02020603050405020304" pitchFamily="18" charset="0"/>
              </a:rPr>
              <a:t> </a:t>
            </a:r>
            <a:br>
              <a:rPr lang="ru-RU" sz="3200" b="1" dirty="0" smtClean="0">
                <a:solidFill>
                  <a:srgbClr val="C00000"/>
                </a:solidFill>
                <a:latin typeface="Liberation Serif" panose="02020603050405020304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Liberation Serif" panose="02020603050405020304" pitchFamily="18" charset="0"/>
              </a:rPr>
              <a:t>(для родителей (ЗП)</a:t>
            </a:r>
            <a:r>
              <a:rPr lang="ru-RU" sz="3200" b="1" dirty="0">
                <a:solidFill>
                  <a:srgbClr val="C00000"/>
                </a:solidFill>
                <a:latin typeface="Liberation Serif" panose="02020603050405020304" pitchFamily="18" charset="0"/>
              </a:rPr>
              <a:t/>
            </a:r>
            <a:br>
              <a:rPr lang="ru-RU" sz="3200" b="1" dirty="0">
                <a:solidFill>
                  <a:srgbClr val="C00000"/>
                </a:solidFill>
                <a:latin typeface="Liberation Serif" panose="02020603050405020304" pitchFamily="18" charset="0"/>
              </a:rPr>
            </a:br>
            <a:endParaRPr lang="ru-RU" sz="3200" b="1" dirty="0">
              <a:solidFill>
                <a:srgbClr val="C00000"/>
              </a:solidFill>
              <a:latin typeface="Liberation Serif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0" y="1313645"/>
            <a:ext cx="9944100" cy="4946478"/>
          </a:xfrm>
        </p:spPr>
        <p:txBody>
          <a:bodyPr>
            <a:normAutofit/>
          </a:bodyPr>
          <a:lstStyle/>
          <a:p>
            <a:pPr marL="45720" indent="0" algn="just">
              <a:lnSpc>
                <a:spcPct val="100000"/>
              </a:lnSpc>
              <a:buNone/>
            </a:pPr>
            <a:r>
              <a:rPr lang="ru-RU" sz="18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1</a:t>
            </a:r>
            <a:r>
              <a:rPr lang="ru-RU" sz="1800" dirty="0">
                <a:solidFill>
                  <a:schemeClr val="tx1"/>
                </a:solidFill>
                <a:latin typeface="Liberation Serif" panose="02020603050405020304" pitchFamily="18" charset="0"/>
              </a:rPr>
              <a:t>. Проведение обследования ребёнка специалистами </a:t>
            </a:r>
            <a:r>
              <a:rPr lang="ru-RU" sz="1800" dirty="0" err="1">
                <a:solidFill>
                  <a:schemeClr val="tx1"/>
                </a:solidFill>
                <a:latin typeface="Liberation Serif" panose="02020603050405020304" pitchFamily="18" charset="0"/>
              </a:rPr>
              <a:t>ППк</a:t>
            </a:r>
            <a:r>
              <a:rPr lang="ru-RU" sz="1800" dirty="0">
                <a:solidFill>
                  <a:schemeClr val="tx1"/>
                </a:solidFill>
                <a:latin typeface="Liberation Serif" panose="02020603050405020304" pitchFamily="18" charset="0"/>
              </a:rPr>
              <a:t>. Данное обследование осуществляется по инициативе родителей (законных представителей) или сотрудников </a:t>
            </a:r>
            <a:r>
              <a:rPr lang="ru-RU" sz="18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образовательной организации </a:t>
            </a:r>
            <a:r>
              <a:rPr lang="ru-RU" sz="1800" dirty="0">
                <a:solidFill>
                  <a:schemeClr val="tx1"/>
                </a:solidFill>
                <a:latin typeface="Liberation Serif" panose="02020603050405020304" pitchFamily="18" charset="0"/>
              </a:rPr>
              <a:t>с письменного согласия родителей (законных представителей).</a:t>
            </a:r>
          </a:p>
          <a:p>
            <a:pPr marL="45720" indent="0" algn="just">
              <a:lnSpc>
                <a:spcPct val="100000"/>
              </a:lnSpc>
              <a:buNone/>
            </a:pPr>
            <a:r>
              <a:rPr lang="ru-RU" sz="1800" dirty="0">
                <a:solidFill>
                  <a:schemeClr val="tx1"/>
                </a:solidFill>
                <a:latin typeface="Liberation Serif" panose="02020603050405020304" pitchFamily="18" charset="0"/>
              </a:rPr>
              <a:t>2. Назначение ведущего специалиста. Таким ведущим специалистом может быть: педагог-психолог, учитель-логопед, учитель-дефектолог.</a:t>
            </a:r>
          </a:p>
          <a:p>
            <a:pPr marL="45720" indent="0" algn="just">
              <a:lnSpc>
                <a:spcPct val="100000"/>
              </a:lnSpc>
              <a:buNone/>
            </a:pPr>
            <a:r>
              <a:rPr lang="ru-RU" sz="1800" dirty="0">
                <a:solidFill>
                  <a:schemeClr val="tx1"/>
                </a:solidFill>
                <a:latin typeface="Liberation Serif" panose="02020603050405020304" pitchFamily="18" charset="0"/>
              </a:rPr>
              <a:t>3. Подготовка заключений каждым специалистом </a:t>
            </a:r>
            <a:r>
              <a:rPr lang="ru-RU" sz="1800" dirty="0" err="1">
                <a:solidFill>
                  <a:schemeClr val="tx1"/>
                </a:solidFill>
                <a:latin typeface="Liberation Serif" panose="02020603050405020304" pitchFamily="18" charset="0"/>
              </a:rPr>
              <a:t>ППк</a:t>
            </a:r>
            <a:r>
              <a:rPr lang="ru-RU" sz="1800" dirty="0">
                <a:solidFill>
                  <a:schemeClr val="tx1"/>
                </a:solidFill>
                <a:latin typeface="Liberation Serif" panose="02020603050405020304" pitchFamily="18" charset="0"/>
              </a:rPr>
              <a:t>.</a:t>
            </a:r>
          </a:p>
          <a:p>
            <a:pPr marL="45720" indent="0" algn="just">
              <a:lnSpc>
                <a:spcPct val="100000"/>
              </a:lnSpc>
              <a:buNone/>
            </a:pPr>
            <a:r>
              <a:rPr lang="ru-RU" sz="1800" dirty="0">
                <a:solidFill>
                  <a:schemeClr val="tx1"/>
                </a:solidFill>
                <a:latin typeface="Liberation Serif" panose="02020603050405020304" pitchFamily="18" charset="0"/>
              </a:rPr>
              <a:t>4. Назначение даты заседания </a:t>
            </a:r>
            <a:r>
              <a:rPr lang="ru-RU" sz="1800" dirty="0" err="1">
                <a:solidFill>
                  <a:schemeClr val="tx1"/>
                </a:solidFill>
                <a:latin typeface="Liberation Serif" panose="02020603050405020304" pitchFamily="18" charset="0"/>
              </a:rPr>
              <a:t>ППк</a:t>
            </a:r>
            <a:r>
              <a:rPr lang="ru-RU" sz="1800" dirty="0">
                <a:solidFill>
                  <a:schemeClr val="tx1"/>
                </a:solidFill>
                <a:latin typeface="Liberation Serif" panose="02020603050405020304" pitchFamily="18" charset="0"/>
              </a:rPr>
              <a:t>. Информирование о дате заседания </a:t>
            </a:r>
            <a:r>
              <a:rPr lang="ru-RU" sz="1800" dirty="0" err="1">
                <a:solidFill>
                  <a:schemeClr val="tx1"/>
                </a:solidFill>
                <a:latin typeface="Liberation Serif" panose="02020603050405020304" pitchFamily="18" charset="0"/>
              </a:rPr>
              <a:t>ППк</a:t>
            </a:r>
            <a:r>
              <a:rPr lang="ru-RU" sz="1800" dirty="0">
                <a:solidFill>
                  <a:schemeClr val="tx1"/>
                </a:solidFill>
                <a:latin typeface="Liberation Serif" panose="02020603050405020304" pitchFamily="18" charset="0"/>
              </a:rPr>
              <a:t> специалистов и родителей (законных представителей).</a:t>
            </a:r>
          </a:p>
          <a:p>
            <a:pPr marL="45720" indent="0" algn="just">
              <a:lnSpc>
                <a:spcPct val="100000"/>
              </a:lnSpc>
              <a:buNone/>
            </a:pPr>
            <a:r>
              <a:rPr lang="ru-RU" sz="1800" dirty="0">
                <a:solidFill>
                  <a:schemeClr val="tx1"/>
                </a:solidFill>
                <a:latin typeface="Liberation Serif" panose="02020603050405020304" pitchFamily="18" charset="0"/>
              </a:rPr>
              <a:t>5. Проведение заседания </a:t>
            </a:r>
            <a:r>
              <a:rPr lang="ru-RU" sz="1800" dirty="0" err="1">
                <a:solidFill>
                  <a:schemeClr val="tx1"/>
                </a:solidFill>
                <a:latin typeface="Liberation Serif" panose="02020603050405020304" pitchFamily="18" charset="0"/>
              </a:rPr>
              <a:t>ППк</a:t>
            </a:r>
            <a:r>
              <a:rPr lang="ru-RU" sz="1800" dirty="0">
                <a:solidFill>
                  <a:schemeClr val="tx1"/>
                </a:solidFill>
                <a:latin typeface="Liberation Serif" panose="02020603050405020304" pitchFamily="18" charset="0"/>
              </a:rPr>
              <a:t>. На заседании </a:t>
            </a:r>
            <a:r>
              <a:rPr lang="ru-RU" sz="1800" dirty="0" err="1">
                <a:solidFill>
                  <a:schemeClr val="tx1"/>
                </a:solidFill>
                <a:latin typeface="Liberation Serif" panose="02020603050405020304" pitchFamily="18" charset="0"/>
              </a:rPr>
              <a:t>ППк</a:t>
            </a:r>
            <a:r>
              <a:rPr lang="ru-RU" sz="1800" dirty="0">
                <a:solidFill>
                  <a:schemeClr val="tx1"/>
                </a:solidFill>
                <a:latin typeface="Liberation Serif" panose="02020603050405020304" pitchFamily="18" charset="0"/>
              </a:rPr>
              <a:t> обсуждаются результаты обследования ребенка каждым специалистом, составляется коллегиальное заключение </a:t>
            </a:r>
            <a:r>
              <a:rPr lang="ru-RU" sz="1800" dirty="0" err="1">
                <a:solidFill>
                  <a:schemeClr val="tx1"/>
                </a:solidFill>
                <a:latin typeface="Liberation Serif" panose="02020603050405020304" pitchFamily="18" charset="0"/>
              </a:rPr>
              <a:t>ППк</a:t>
            </a:r>
            <a:r>
              <a:rPr lang="ru-RU" sz="1800" dirty="0">
                <a:solidFill>
                  <a:schemeClr val="tx1"/>
                </a:solidFill>
                <a:latin typeface="Liberation Serif" panose="02020603050405020304" pitchFamily="18" charset="0"/>
              </a:rPr>
              <a:t>. По результатам заключения </a:t>
            </a:r>
            <a:r>
              <a:rPr lang="ru-RU" sz="1800" dirty="0" err="1">
                <a:solidFill>
                  <a:schemeClr val="tx1"/>
                </a:solidFill>
                <a:latin typeface="Liberation Serif" panose="02020603050405020304" pitchFamily="18" charset="0"/>
              </a:rPr>
              <a:t>ППк</a:t>
            </a:r>
            <a:r>
              <a:rPr lang="ru-RU" sz="1800" dirty="0">
                <a:solidFill>
                  <a:schemeClr val="tx1"/>
                </a:solidFill>
                <a:latin typeface="Liberation Serif" panose="02020603050405020304" pitchFamily="18" charset="0"/>
              </a:rPr>
              <a:t> разрабатываются рекомендации и принимается решение о направлении ребёнка на ПМПК.</a:t>
            </a:r>
          </a:p>
          <a:p>
            <a:pPr algn="just">
              <a:lnSpc>
                <a:spcPct val="100000"/>
              </a:lnSpc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3941078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spc="-1" dirty="0" smtClean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ПСИХОЛОГО-ПЕДАГОГИЧЕСКИЙ</a:t>
            </a:r>
            <a:r>
              <a:rPr lang="ru-RU" sz="3600" b="1" spc="-1" dirty="0" smtClean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lang="ru-RU" sz="3600" b="1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КОНСИЛИУМ</a:t>
            </a:r>
            <a:r>
              <a:rPr lang="ru-RU" sz="3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83676" y="1784838"/>
            <a:ext cx="9267093" cy="4448908"/>
          </a:xfrm>
        </p:spPr>
        <p:txBody>
          <a:bodyPr>
            <a:noAutofit/>
          </a:bodyPr>
          <a:lstStyle/>
          <a:p>
            <a:pPr marL="45720" indent="0" algn="just">
              <a:buNone/>
            </a:pPr>
            <a:r>
              <a:rPr lang="ru-RU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можно считать средством ранней профилактики, раннего выявления, коррекции и динамического наблюдения за учащимися с ограниченными возможностями </a:t>
            </a:r>
            <a:r>
              <a:rPr lang="ru-RU" sz="24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здоровья, детям, имеющим категорию «ребенок-инвалид», </a:t>
            </a:r>
            <a:r>
              <a:rPr lang="ru-RU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а также сопровождения одаренных детей. </a:t>
            </a:r>
            <a:endParaRPr lang="ru-RU" sz="24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  <a:ea typeface="DejaVu Sans"/>
            </a:endParaRPr>
          </a:p>
          <a:p>
            <a:pPr marL="45720" indent="0" algn="just">
              <a:buNone/>
            </a:pPr>
            <a:r>
              <a:rPr lang="ru-RU" sz="24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Консилиум </a:t>
            </a:r>
            <a:r>
              <a:rPr lang="ru-RU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благоприятствует взаимодействию  медиков, педагогов, социальных работников и психологов, что обогащает их знания, способствует </a:t>
            </a:r>
            <a:r>
              <a:rPr lang="ru-RU" sz="24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скоординированности</a:t>
            </a:r>
            <a:r>
              <a:rPr lang="ru-RU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</a:t>
            </a:r>
            <a:r>
              <a:rPr lang="ru-RU" sz="24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деятельности </a:t>
            </a:r>
            <a:r>
              <a:rPr lang="ru-RU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и развивающих </a:t>
            </a:r>
            <a:r>
              <a:rPr lang="ru-RU" sz="24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мероприятий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128074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5077" y="1234391"/>
            <a:ext cx="9872871" cy="3314163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7200" b="1" dirty="0" smtClean="0">
                <a:solidFill>
                  <a:srgbClr val="FF0000"/>
                </a:solidFill>
                <a:latin typeface="Liberation Serif" panose="02020603050405020304" pitchFamily="18" charset="0"/>
              </a:rPr>
              <a:t>Спасибо за внимание!</a:t>
            </a:r>
            <a:endParaRPr lang="ru-RU" sz="7200" b="1" dirty="0">
              <a:solidFill>
                <a:srgbClr val="FF0000"/>
              </a:solidFill>
              <a:latin typeface="Liberation Serif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7472" y="3875018"/>
            <a:ext cx="9698399" cy="243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292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image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1656" y="3966072"/>
            <a:ext cx="2177993" cy="2122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7949" y="3428257"/>
            <a:ext cx="8634046" cy="652115"/>
          </a:xfrm>
        </p:spPr>
        <p:txBody>
          <a:bodyPr>
            <a:noAutofit/>
          </a:bodyPr>
          <a:lstStyle/>
          <a:p>
            <a:pPr algn="just"/>
            <a:r>
              <a:rPr lang="ru-RU" sz="1800" dirty="0" smtClean="0">
                <a:latin typeface="Liberation Serif" panose="02020603050405020304" pitchFamily="18" charset="0"/>
              </a:rPr>
              <a:t/>
            </a:r>
            <a:br>
              <a:rPr lang="ru-RU" sz="1800" dirty="0" smtClean="0">
                <a:latin typeface="Liberation Serif" panose="02020603050405020304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Liberation Serif" panose="02020603050405020304" pitchFamily="18" charset="0"/>
              </a:rPr>
              <a:t>Психолого-педагогический консилиум образовательной организации (далее- </a:t>
            </a:r>
            <a:r>
              <a:rPr lang="ru-RU" sz="2800" b="1" dirty="0" err="1" smtClean="0">
                <a:solidFill>
                  <a:srgbClr val="C00000"/>
                </a:solidFill>
                <a:latin typeface="Liberation Serif" panose="02020603050405020304" pitchFamily="18" charset="0"/>
              </a:rPr>
              <a:t>ППк</a:t>
            </a:r>
            <a:r>
              <a:rPr lang="ru-RU" sz="2800" b="1" dirty="0" smtClean="0">
                <a:solidFill>
                  <a:srgbClr val="C00000"/>
                </a:solidFill>
                <a:latin typeface="Liberation Serif" panose="02020603050405020304" pitchFamily="18" charset="0"/>
              </a:rPr>
              <a:t>) </a:t>
            </a:r>
            <a:r>
              <a:rPr lang="ru-RU" sz="28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–это постоянно действующая, объединенная общими целями команда специалистов, реализующая ту или иную стратегию и тактику сопровождения включенного ребенка</a:t>
            </a:r>
            <a:r>
              <a:rPr lang="ru-RU" sz="28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/>
            </a:r>
            <a:br>
              <a:rPr lang="ru-RU" sz="2800" b="1" dirty="0">
                <a:solidFill>
                  <a:schemeClr val="tx1"/>
                </a:solidFill>
                <a:latin typeface="Liberation Serif" panose="02020603050405020304" pitchFamily="18" charset="0"/>
              </a:rPr>
            </a:br>
            <a:r>
              <a:rPr lang="ru-RU" sz="2800" dirty="0">
                <a:solidFill>
                  <a:srgbClr val="002060"/>
                </a:solidFill>
                <a:latin typeface="Liberation Serif" panose="02020603050405020304" pitchFamily="18" charset="0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Liberation Serif" panose="02020603050405020304" pitchFamily="18" charset="0"/>
              </a:rPr>
            </a:br>
            <a:r>
              <a:rPr lang="ru-RU" altLang="ru-RU" sz="2800" b="1" dirty="0" smtClean="0">
                <a:solidFill>
                  <a:srgbClr val="C00000"/>
                </a:solidFill>
                <a:latin typeface="Liberation Serif" panose="02020603050405020304" pitchFamily="18" charset="0"/>
                <a:ea typeface="Georgia" panose="02040502050405020303" pitchFamily="18" charset="0"/>
                <a:cs typeface="Georgia" panose="02040502050405020303" pitchFamily="18" charset="0"/>
              </a:rPr>
              <a:t>Цель </a:t>
            </a:r>
            <a:r>
              <a:rPr lang="ru-RU" altLang="ru-RU" sz="2800" b="1" dirty="0">
                <a:solidFill>
                  <a:srgbClr val="C00000"/>
                </a:solidFill>
                <a:latin typeface="Liberation Serif" panose="02020603050405020304" pitchFamily="18" charset="0"/>
                <a:ea typeface="Georgia" panose="02040502050405020303" pitchFamily="18" charset="0"/>
                <a:cs typeface="Georgia" panose="02040502050405020303" pitchFamily="18" charset="0"/>
              </a:rPr>
              <a:t>деятельности психолого-педагогического консилиума: </a:t>
            </a:r>
            <a:r>
              <a:rPr lang="ru-RU" altLang="ru-RU" sz="2800" b="1" dirty="0">
                <a:solidFill>
                  <a:srgbClr val="000000"/>
                </a:solidFill>
                <a:latin typeface="Liberation Serif" panose="02020603050405020304" pitchFamily="18" charset="0"/>
                <a:ea typeface="Georgia" panose="02040502050405020303" pitchFamily="18" charset="0"/>
                <a:cs typeface="Georgia" panose="02040502050405020303" pitchFamily="18" charset="0"/>
              </a:rPr>
              <a:t>создание оптимальных условий обучения, развития, социализации и адаптации обучающихся посредством </a:t>
            </a:r>
            <a:r>
              <a:rPr lang="ru-RU" altLang="ru-RU" sz="2800" b="1" dirty="0" smtClean="0">
                <a:solidFill>
                  <a:srgbClr val="000000"/>
                </a:solidFill>
                <a:latin typeface="Liberation Serif" panose="02020603050405020304" pitchFamily="18" charset="0"/>
                <a:ea typeface="Georgia" panose="02040502050405020303" pitchFamily="18" charset="0"/>
                <a:cs typeface="Georgia" panose="02040502050405020303" pitchFamily="18" charset="0"/>
              </a:rPr>
              <a:t>психолого-педагогического сопровождения </a:t>
            </a:r>
            <a:br>
              <a:rPr lang="ru-RU" altLang="ru-RU" sz="2800" b="1" dirty="0" smtClean="0">
                <a:solidFill>
                  <a:srgbClr val="000000"/>
                </a:solidFill>
                <a:latin typeface="Liberation Serif" panose="02020603050405020304" pitchFamily="18" charset="0"/>
                <a:ea typeface="Georgia" panose="02040502050405020303" pitchFamily="18" charset="0"/>
                <a:cs typeface="Georgia" panose="02040502050405020303" pitchFamily="18" charset="0"/>
              </a:rPr>
            </a:br>
            <a:r>
              <a:rPr lang="ru-RU" altLang="ru-RU" sz="2800" dirty="0">
                <a:solidFill>
                  <a:schemeClr val="tx1"/>
                </a:solidFill>
                <a:latin typeface="Liberation Serif" panose="02020603050405020304" pitchFamily="18" charset="0"/>
              </a:rPr>
              <a:t/>
            </a:r>
            <a:br>
              <a:rPr lang="ru-RU" altLang="ru-RU" sz="2800" dirty="0">
                <a:solidFill>
                  <a:schemeClr val="tx1"/>
                </a:solidFill>
                <a:latin typeface="Liberation Serif" panose="02020603050405020304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Liberation Serif" panose="02020603050405020304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Liberation Serif" panose="02020603050405020304" pitchFamily="18" charset="0"/>
              </a:rPr>
            </a:br>
            <a:r>
              <a:rPr lang="ru-RU" sz="2000" dirty="0">
                <a:latin typeface="Liberation Serif" panose="02020603050405020304" pitchFamily="18" charset="0"/>
              </a:rPr>
              <a:t/>
            </a:r>
            <a:br>
              <a:rPr lang="ru-RU" sz="2000" dirty="0">
                <a:latin typeface="Liberation Serif" panose="02020603050405020304" pitchFamily="18" charset="0"/>
              </a:rPr>
            </a:br>
            <a:r>
              <a:rPr lang="ru-RU" sz="1800" dirty="0" smtClean="0">
                <a:latin typeface="Liberation Serif" panose="02020603050405020304" pitchFamily="18" charset="0"/>
              </a:rPr>
              <a:t/>
            </a:r>
            <a:br>
              <a:rPr lang="ru-RU" sz="1800" dirty="0" smtClean="0">
                <a:latin typeface="Liberation Serif" panose="02020603050405020304" pitchFamily="18" charset="0"/>
              </a:rPr>
            </a:br>
            <a:r>
              <a:rPr lang="ru-RU" sz="1800" dirty="0">
                <a:latin typeface="Liberation Serif" panose="02020603050405020304" pitchFamily="18" charset="0"/>
              </a:rPr>
              <a:t/>
            </a:r>
            <a:br>
              <a:rPr lang="ru-RU" sz="1800" dirty="0">
                <a:latin typeface="Liberation Serif" panose="02020603050405020304" pitchFamily="18" charset="0"/>
              </a:rPr>
            </a:br>
            <a:endParaRPr lang="ru-RU" sz="1800" dirty="0">
              <a:latin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32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729734"/>
            <a:ext cx="9875520" cy="1266120"/>
          </a:xfrm>
        </p:spPr>
        <p:txBody>
          <a:bodyPr>
            <a:noAutofit/>
          </a:bodyPr>
          <a:lstStyle/>
          <a:p>
            <a:pPr algn="ctr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ru-RU" sz="2800" b="1" dirty="0">
                <a:solidFill>
                  <a:srgbClr val="C00000"/>
                </a:solidFill>
                <a:latin typeface="Liberation Serif" panose="02020603050405020304" pitchFamily="18" charset="0"/>
              </a:rPr>
              <a:t>Консилиум </a:t>
            </a:r>
            <a:r>
              <a:rPr lang="ru-RU" sz="2800" b="1" dirty="0" smtClean="0">
                <a:solidFill>
                  <a:srgbClr val="C00000"/>
                </a:solidFill>
                <a:latin typeface="Liberation Serif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Liberation Serif" panose="02020603050405020304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Liberation Serif" panose="02020603050405020304" pitchFamily="18" charset="0"/>
              </a:rPr>
              <a:t>создается </a:t>
            </a:r>
            <a:r>
              <a:rPr lang="ru-RU" sz="2800" b="1" dirty="0">
                <a:solidFill>
                  <a:srgbClr val="C00000"/>
                </a:solidFill>
                <a:latin typeface="Liberation Serif" panose="02020603050405020304" pitchFamily="18" charset="0"/>
              </a:rPr>
              <a:t>на базе организации любого типа независимо от ее организационно-правовой </a:t>
            </a:r>
            <a:r>
              <a:rPr lang="ru-RU" sz="2800" b="1" dirty="0" smtClean="0">
                <a:solidFill>
                  <a:srgbClr val="C00000"/>
                </a:solidFill>
                <a:latin typeface="Liberation Serif" panose="02020603050405020304" pitchFamily="18" charset="0"/>
              </a:rPr>
              <a:t>формы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>
              <a:solidFill>
                <a:srgbClr val="C00000"/>
              </a:solidFill>
              <a:latin typeface="Liberation Serif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0" y="1863969"/>
            <a:ext cx="10473744" cy="4633546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</a:pPr>
            <a:r>
              <a:rPr lang="ru-RU" sz="2900" dirty="0">
                <a:solidFill>
                  <a:schemeClr val="tx1"/>
                </a:solidFill>
                <a:latin typeface="Liberation Serif" panose="02020603050405020304" pitchFamily="18" charset="0"/>
              </a:rPr>
              <a:t>Положение о психолого-педагогическом консилиуме (</a:t>
            </a:r>
            <a:r>
              <a:rPr lang="ru-RU" sz="2900" dirty="0" err="1">
                <a:solidFill>
                  <a:schemeClr val="tx1"/>
                </a:solidFill>
                <a:latin typeface="Liberation Serif" panose="02020603050405020304" pitchFamily="18" charset="0"/>
              </a:rPr>
              <a:t>ППк</a:t>
            </a:r>
            <a:r>
              <a:rPr lang="ru-RU" sz="2900" dirty="0">
                <a:solidFill>
                  <a:schemeClr val="tx1"/>
                </a:solidFill>
                <a:latin typeface="Liberation Serif" panose="02020603050405020304" pitchFamily="18" charset="0"/>
              </a:rPr>
              <a:t>), утверждённое распоряжением Министерства просвещения Российской Федерации от 9 сентября 2019 года №Р-93</a:t>
            </a:r>
            <a:r>
              <a:rPr lang="ru-RU" sz="29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ru-RU" sz="2900" dirty="0">
                <a:solidFill>
                  <a:schemeClr val="tx1"/>
                </a:solidFill>
                <a:latin typeface="Liberation Serif" panose="02020603050405020304" pitchFamily="18" charset="0"/>
              </a:rPr>
              <a:t>Для организации деятельности </a:t>
            </a:r>
            <a:r>
              <a:rPr lang="ru-RU" sz="2900" dirty="0" err="1">
                <a:solidFill>
                  <a:schemeClr val="tx1"/>
                </a:solidFill>
                <a:latin typeface="Liberation Serif" panose="02020603050405020304" pitchFamily="18" charset="0"/>
              </a:rPr>
              <a:t>ППк</a:t>
            </a:r>
            <a:r>
              <a:rPr lang="ru-RU" sz="2900" dirty="0">
                <a:solidFill>
                  <a:schemeClr val="tx1"/>
                </a:solidFill>
                <a:latin typeface="Liberation Serif" panose="02020603050405020304" pitchFamily="18" charset="0"/>
              </a:rPr>
              <a:t> оформляются приказ руководителя организации о создании </a:t>
            </a:r>
            <a:r>
              <a:rPr lang="ru-RU" sz="2900" dirty="0" err="1">
                <a:solidFill>
                  <a:schemeClr val="tx1"/>
                </a:solidFill>
                <a:latin typeface="Liberation Serif" panose="02020603050405020304" pitchFamily="18" charset="0"/>
              </a:rPr>
              <a:t>ППк</a:t>
            </a:r>
            <a:r>
              <a:rPr lang="ru-RU" sz="2900" dirty="0">
                <a:solidFill>
                  <a:schemeClr val="tx1"/>
                </a:solidFill>
                <a:latin typeface="Liberation Serif" panose="02020603050405020304" pitchFamily="18" charset="0"/>
              </a:rPr>
              <a:t> с утверждением состава </a:t>
            </a:r>
            <a:r>
              <a:rPr lang="ru-RU" sz="2900" dirty="0" err="1">
                <a:solidFill>
                  <a:schemeClr val="tx1"/>
                </a:solidFill>
                <a:latin typeface="Liberation Serif" panose="02020603050405020304" pitchFamily="18" charset="0"/>
              </a:rPr>
              <a:t>ППк</a:t>
            </a:r>
            <a:r>
              <a:rPr lang="ru-RU" sz="2900" dirty="0">
                <a:solidFill>
                  <a:schemeClr val="tx1"/>
                </a:solidFill>
                <a:latin typeface="Liberation Serif" panose="02020603050405020304" pitchFamily="18" charset="0"/>
              </a:rPr>
              <a:t> и положение о </a:t>
            </a:r>
            <a:r>
              <a:rPr lang="ru-RU" sz="2900" dirty="0" err="1">
                <a:solidFill>
                  <a:schemeClr val="tx1"/>
                </a:solidFill>
                <a:latin typeface="Liberation Serif" panose="02020603050405020304" pitchFamily="18" charset="0"/>
              </a:rPr>
              <a:t>ППк</a:t>
            </a:r>
            <a:r>
              <a:rPr lang="ru-RU" sz="2900" dirty="0">
                <a:solidFill>
                  <a:schemeClr val="tx1"/>
                </a:solidFill>
                <a:latin typeface="Liberation Serif" panose="02020603050405020304" pitchFamily="18" charset="0"/>
              </a:rPr>
              <a:t>, утверждённое руководителем организации.</a:t>
            </a:r>
          </a:p>
          <a:p>
            <a:pPr>
              <a:lnSpc>
                <a:spcPct val="120000"/>
              </a:lnSpc>
            </a:pPr>
            <a:r>
              <a:rPr lang="ru-RU" sz="2900" dirty="0">
                <a:solidFill>
                  <a:schemeClr val="tx1"/>
                </a:solidFill>
                <a:latin typeface="Liberation Serif" panose="02020603050405020304" pitchFamily="18" charset="0"/>
              </a:rPr>
              <a:t>Общее руководство деятельностью </a:t>
            </a:r>
            <a:r>
              <a:rPr lang="ru-RU" sz="2900" dirty="0" err="1">
                <a:solidFill>
                  <a:schemeClr val="tx1"/>
                </a:solidFill>
                <a:latin typeface="Liberation Serif" panose="02020603050405020304" pitchFamily="18" charset="0"/>
              </a:rPr>
              <a:t>ППк</a:t>
            </a:r>
            <a:r>
              <a:rPr lang="ru-RU" sz="2900" dirty="0">
                <a:solidFill>
                  <a:schemeClr val="tx1"/>
                </a:solidFill>
                <a:latin typeface="Liberation Serif" panose="02020603050405020304" pitchFamily="18" charset="0"/>
              </a:rPr>
              <a:t> возлагается на руководителя организации.</a:t>
            </a:r>
          </a:p>
          <a:p>
            <a:pPr>
              <a:lnSpc>
                <a:spcPct val="120000"/>
              </a:lnSpc>
            </a:pPr>
            <a:r>
              <a:rPr lang="ru-RU" sz="2900" dirty="0">
                <a:solidFill>
                  <a:schemeClr val="tx1"/>
                </a:solidFill>
                <a:latin typeface="Liberation Serif" panose="02020603050405020304" pitchFamily="18" charset="0"/>
              </a:rPr>
              <a:t>Состав </a:t>
            </a:r>
            <a:r>
              <a:rPr lang="ru-RU" sz="2900" dirty="0" err="1">
                <a:solidFill>
                  <a:schemeClr val="tx1"/>
                </a:solidFill>
                <a:latin typeface="Liberation Serif" panose="02020603050405020304" pitchFamily="18" charset="0"/>
              </a:rPr>
              <a:t>ППк</a:t>
            </a:r>
            <a:r>
              <a:rPr lang="ru-RU" sz="2900" dirty="0">
                <a:solidFill>
                  <a:schemeClr val="tx1"/>
                </a:solidFill>
                <a:latin typeface="Liberation Serif" panose="02020603050405020304" pitchFamily="18" charset="0"/>
              </a:rPr>
              <a:t>: председатель </a:t>
            </a:r>
            <a:r>
              <a:rPr lang="ru-RU" sz="2900" dirty="0" err="1">
                <a:solidFill>
                  <a:schemeClr val="tx1"/>
                </a:solidFill>
                <a:latin typeface="Liberation Serif" panose="02020603050405020304" pitchFamily="18" charset="0"/>
              </a:rPr>
              <a:t>ППк</a:t>
            </a:r>
            <a:r>
              <a:rPr lang="ru-RU" sz="2900" dirty="0">
                <a:solidFill>
                  <a:schemeClr val="tx1"/>
                </a:solidFill>
                <a:latin typeface="Liberation Serif" panose="02020603050405020304" pitchFamily="18" charset="0"/>
              </a:rPr>
              <a:t> — заместитель руководителя организации, заместитель председателя </a:t>
            </a:r>
            <a:r>
              <a:rPr lang="ru-RU" sz="2900" dirty="0" err="1">
                <a:solidFill>
                  <a:schemeClr val="tx1"/>
                </a:solidFill>
                <a:latin typeface="Liberation Serif" panose="02020603050405020304" pitchFamily="18" charset="0"/>
              </a:rPr>
              <a:t>ППк</a:t>
            </a:r>
            <a:r>
              <a:rPr lang="ru-RU" sz="2900" dirty="0">
                <a:solidFill>
                  <a:schemeClr val="tx1"/>
                </a:solidFill>
                <a:latin typeface="Liberation Serif" panose="02020603050405020304" pitchFamily="18" charset="0"/>
              </a:rPr>
              <a:t> (определённый из числа членов </a:t>
            </a:r>
            <a:r>
              <a:rPr lang="ru-RU" sz="2900" dirty="0" err="1">
                <a:solidFill>
                  <a:schemeClr val="tx1"/>
                </a:solidFill>
                <a:latin typeface="Liberation Serif" panose="02020603050405020304" pitchFamily="18" charset="0"/>
              </a:rPr>
              <a:t>ППк</a:t>
            </a:r>
            <a:r>
              <a:rPr lang="ru-RU" sz="2900" dirty="0">
                <a:solidFill>
                  <a:schemeClr val="tx1"/>
                </a:solidFill>
                <a:latin typeface="Liberation Serif" panose="02020603050405020304" pitchFamily="18" charset="0"/>
              </a:rPr>
              <a:t> при необходимости), педагог-психолог, учитель-логопед, учитель-дефектолог, социальный педагог, секретарь </a:t>
            </a:r>
            <a:r>
              <a:rPr lang="ru-RU" sz="2900" dirty="0" err="1">
                <a:solidFill>
                  <a:schemeClr val="tx1"/>
                </a:solidFill>
                <a:latin typeface="Liberation Serif" panose="02020603050405020304" pitchFamily="18" charset="0"/>
              </a:rPr>
              <a:t>ППк</a:t>
            </a:r>
            <a:r>
              <a:rPr lang="ru-RU" sz="2900" dirty="0">
                <a:solidFill>
                  <a:schemeClr val="tx1"/>
                </a:solidFill>
                <a:latin typeface="Liberation Serif" panose="02020603050405020304" pitchFamily="18" charset="0"/>
              </a:rPr>
              <a:t> (определённый из числа членов </a:t>
            </a:r>
            <a:r>
              <a:rPr lang="ru-RU" sz="2900" dirty="0" err="1">
                <a:solidFill>
                  <a:schemeClr val="tx1"/>
                </a:solidFill>
                <a:latin typeface="Liberation Serif" panose="02020603050405020304" pitchFamily="18" charset="0"/>
              </a:rPr>
              <a:t>ППк</a:t>
            </a:r>
            <a:r>
              <a:rPr lang="ru-RU" sz="2900" dirty="0">
                <a:solidFill>
                  <a:schemeClr val="tx1"/>
                </a:solidFill>
                <a:latin typeface="Liberation Serif" panose="02020603050405020304" pitchFamily="18" charset="0"/>
              </a:rPr>
              <a:t>).</a:t>
            </a:r>
          </a:p>
          <a:p>
            <a:pPr>
              <a:lnSpc>
                <a:spcPct val="120000"/>
              </a:lnSpc>
            </a:pPr>
            <a:r>
              <a:rPr lang="ru-RU" sz="2900" dirty="0">
                <a:solidFill>
                  <a:schemeClr val="tx1"/>
                </a:solidFill>
                <a:latin typeface="Liberation Serif" panose="02020603050405020304" pitchFamily="18" charset="0"/>
              </a:rPr>
              <a:t>Заседания </a:t>
            </a:r>
            <a:r>
              <a:rPr lang="ru-RU" sz="2900" dirty="0" err="1">
                <a:solidFill>
                  <a:schemeClr val="tx1"/>
                </a:solidFill>
                <a:latin typeface="Liberation Serif" panose="02020603050405020304" pitchFamily="18" charset="0"/>
              </a:rPr>
              <a:t>ППк</a:t>
            </a:r>
            <a:r>
              <a:rPr lang="ru-RU" sz="2900" dirty="0">
                <a:solidFill>
                  <a:schemeClr val="tx1"/>
                </a:solidFill>
                <a:latin typeface="Liberation Serif" panose="02020603050405020304" pitchFamily="18" charset="0"/>
              </a:rPr>
              <a:t> проводятся под руководством председателя </a:t>
            </a:r>
            <a:r>
              <a:rPr lang="ru-RU" sz="2900" dirty="0" err="1">
                <a:solidFill>
                  <a:schemeClr val="tx1"/>
                </a:solidFill>
                <a:latin typeface="Liberation Serif" panose="02020603050405020304" pitchFamily="18" charset="0"/>
              </a:rPr>
              <a:t>ППк</a:t>
            </a:r>
            <a:r>
              <a:rPr lang="ru-RU" sz="2900" dirty="0">
                <a:solidFill>
                  <a:schemeClr val="tx1"/>
                </a:solidFill>
                <a:latin typeface="Liberation Serif" panose="02020603050405020304" pitchFamily="18" charset="0"/>
              </a:rPr>
              <a:t> или лица, исполняющего его обязанности.</a:t>
            </a:r>
          </a:p>
          <a:p>
            <a:pPr>
              <a:lnSpc>
                <a:spcPct val="120000"/>
              </a:lnSpc>
            </a:pPr>
            <a:r>
              <a:rPr lang="ru-RU" sz="2900" dirty="0">
                <a:solidFill>
                  <a:schemeClr val="tx1"/>
                </a:solidFill>
                <a:latin typeface="Liberation Serif" panose="02020603050405020304" pitchFamily="18" charset="0"/>
              </a:rPr>
              <a:t>Ход заседания фиксируется в протоколе, который оформляется не позднее пяти рабочих дней после проведения заседания и подписывается всеми участниками заседания </a:t>
            </a:r>
            <a:r>
              <a:rPr lang="ru-RU" sz="2900" dirty="0" err="1">
                <a:solidFill>
                  <a:schemeClr val="tx1"/>
                </a:solidFill>
                <a:latin typeface="Liberation Serif" panose="02020603050405020304" pitchFamily="18" charset="0"/>
              </a:rPr>
              <a:t>ППк</a:t>
            </a:r>
            <a:r>
              <a:rPr lang="ru-RU" sz="2900" dirty="0">
                <a:solidFill>
                  <a:schemeClr val="tx1"/>
                </a:solidFill>
                <a:latin typeface="Liberation Serif" panose="02020603050405020304" pitchFamily="18" charset="0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ru-RU" sz="2900" dirty="0">
                <a:solidFill>
                  <a:schemeClr val="tx1"/>
                </a:solidFill>
                <a:latin typeface="Liberation Serif" panose="02020603050405020304" pitchFamily="18" charset="0"/>
              </a:rPr>
              <a:t>Коллегиальное решение </a:t>
            </a:r>
            <a:r>
              <a:rPr lang="ru-RU" sz="2900" dirty="0" err="1">
                <a:solidFill>
                  <a:schemeClr val="tx1"/>
                </a:solidFill>
                <a:latin typeface="Liberation Serif" panose="02020603050405020304" pitchFamily="18" charset="0"/>
              </a:rPr>
              <a:t>ППк</a:t>
            </a:r>
            <a:r>
              <a:rPr lang="ru-RU" sz="2900" dirty="0">
                <a:solidFill>
                  <a:schemeClr val="tx1"/>
                </a:solidFill>
                <a:latin typeface="Liberation Serif" panose="02020603050405020304" pitchFamily="18" charset="0"/>
              </a:rPr>
              <a:t>, содержащее обобщённую характеристику обучающегося и рекомендации по организации психолого-педагогического сопровождения, фиксируется в заключении.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428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Liberation Serif" panose="02020603050405020304" pitchFamily="18" charset="0"/>
              </a:rPr>
              <a:t>Заседания </a:t>
            </a:r>
            <a:r>
              <a:rPr lang="ru-RU" sz="3200" b="1" dirty="0" err="1" smtClean="0">
                <a:solidFill>
                  <a:srgbClr val="C00000"/>
                </a:solidFill>
                <a:latin typeface="Liberation Serif" panose="02020603050405020304" pitchFamily="18" charset="0"/>
              </a:rPr>
              <a:t>ППк</a:t>
            </a:r>
            <a:r>
              <a:rPr lang="ru-RU" sz="3200" b="1" dirty="0" smtClean="0">
                <a:solidFill>
                  <a:srgbClr val="C00000"/>
                </a:solidFill>
                <a:latin typeface="Liberation Serif" panose="02020603050405020304" pitchFamily="18" charset="0"/>
              </a:rPr>
              <a:t> подразделяются на плановые и внеплановые</a:t>
            </a:r>
            <a:endParaRPr lang="ru-RU" sz="3200" b="1" dirty="0">
              <a:solidFill>
                <a:srgbClr val="C00000"/>
              </a:solidFill>
              <a:latin typeface="Liberation Serif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5900" y="2057400"/>
            <a:ext cx="9311055" cy="3683977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3200" dirty="0">
                <a:solidFill>
                  <a:schemeClr val="tx1"/>
                </a:solidFill>
                <a:latin typeface="Liberation Serif" panose="02020603050405020304" pitchFamily="18" charset="0"/>
              </a:rPr>
              <a:t>Плановые заседания </a:t>
            </a:r>
            <a:r>
              <a:rPr lang="ru-RU" sz="3200" dirty="0" err="1">
                <a:solidFill>
                  <a:schemeClr val="tx1"/>
                </a:solidFill>
                <a:latin typeface="Liberation Serif" panose="02020603050405020304" pitchFamily="18" charset="0"/>
              </a:rPr>
              <a:t>ППк</a:t>
            </a:r>
            <a:r>
              <a:rPr lang="ru-RU" sz="3200" dirty="0">
                <a:solidFill>
                  <a:schemeClr val="tx1"/>
                </a:solidFill>
                <a:latin typeface="Liberation Serif" panose="02020603050405020304" pitchFamily="18" charset="0"/>
              </a:rPr>
              <a:t> проводятся в </a:t>
            </a:r>
            <a:r>
              <a:rPr lang="ru-RU" sz="32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соответствии с </a:t>
            </a:r>
            <a:r>
              <a:rPr lang="ru-RU" sz="3200" dirty="0">
                <a:solidFill>
                  <a:schemeClr val="tx1"/>
                </a:solidFill>
                <a:latin typeface="Liberation Serif" panose="02020603050405020304" pitchFamily="18" charset="0"/>
              </a:rPr>
              <a:t>графиком для оценки уровня развития </a:t>
            </a:r>
            <a:r>
              <a:rPr lang="ru-RU" sz="32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вновь поступивших </a:t>
            </a:r>
            <a:r>
              <a:rPr lang="ru-RU" sz="3200" dirty="0">
                <a:solidFill>
                  <a:schemeClr val="tx1"/>
                </a:solidFill>
                <a:latin typeface="Liberation Serif" panose="02020603050405020304" pitchFamily="18" charset="0"/>
              </a:rPr>
              <a:t>детей, динамики обучения и </a:t>
            </a:r>
            <a:r>
              <a:rPr lang="ru-RU" sz="32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коррекции и </a:t>
            </a:r>
            <a:r>
              <a:rPr lang="ru-RU" sz="3200" dirty="0">
                <a:solidFill>
                  <a:schemeClr val="tx1"/>
                </a:solidFill>
                <a:latin typeface="Liberation Serif" panose="02020603050405020304" pitchFamily="18" charset="0"/>
              </a:rPr>
              <a:t>подведение результатов обучения по </a:t>
            </a:r>
            <a:r>
              <a:rPr lang="ru-RU" sz="32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периодам.</a:t>
            </a:r>
            <a:endParaRPr lang="ru-RU" sz="3200" dirty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just"/>
            <a:r>
              <a:rPr lang="ru-RU" sz="32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Внеплановые </a:t>
            </a:r>
            <a:r>
              <a:rPr lang="ru-RU" sz="3200" dirty="0">
                <a:solidFill>
                  <a:schemeClr val="tx1"/>
                </a:solidFill>
                <a:latin typeface="Liberation Serif" panose="02020603050405020304" pitchFamily="18" charset="0"/>
              </a:rPr>
              <a:t>заседания </a:t>
            </a:r>
            <a:r>
              <a:rPr lang="ru-RU" sz="3200" dirty="0" err="1">
                <a:solidFill>
                  <a:schemeClr val="tx1"/>
                </a:solidFill>
                <a:latin typeface="Liberation Serif" panose="02020603050405020304" pitchFamily="18" charset="0"/>
              </a:rPr>
              <a:t>ППк</a:t>
            </a:r>
            <a:r>
              <a:rPr lang="ru-RU" sz="3200" dirty="0">
                <a:solidFill>
                  <a:schemeClr val="tx1"/>
                </a:solidFill>
                <a:latin typeface="Liberation Serif" panose="02020603050405020304" pitchFamily="18" charset="0"/>
              </a:rPr>
              <a:t> организуются </a:t>
            </a:r>
            <a:r>
              <a:rPr lang="ru-RU" sz="32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по социальному </a:t>
            </a:r>
            <a:r>
              <a:rPr lang="ru-RU" sz="3200" dirty="0">
                <a:solidFill>
                  <a:schemeClr val="tx1"/>
                </a:solidFill>
                <a:latin typeface="Liberation Serif" panose="02020603050405020304" pitchFamily="18" charset="0"/>
              </a:rPr>
              <a:t>запросу со стороны </a:t>
            </a:r>
            <a:r>
              <a:rPr lang="ru-RU" sz="32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родителей (законных </a:t>
            </a:r>
            <a:r>
              <a:rPr lang="ru-RU" sz="3200" dirty="0">
                <a:solidFill>
                  <a:schemeClr val="tx1"/>
                </a:solidFill>
                <a:latin typeface="Liberation Serif" panose="02020603050405020304" pitchFamily="18" charset="0"/>
              </a:rPr>
              <a:t>представителей) воспитанников, </a:t>
            </a:r>
            <a:r>
              <a:rPr lang="ru-RU" sz="32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педагогов образовательной организации.</a:t>
            </a:r>
            <a:endParaRPr lang="ru-RU" sz="3200" dirty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161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6888"/>
          <a:stretch/>
        </p:blipFill>
        <p:spPr>
          <a:xfrm>
            <a:off x="8845061" y="2844806"/>
            <a:ext cx="2886726" cy="363405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Liberation Serif" panose="02020603050405020304" pitchFamily="18" charset="0"/>
              </a:rPr>
              <a:t>Три этапа </a:t>
            </a:r>
            <a:r>
              <a:rPr lang="ru-RU" b="1" dirty="0">
                <a:solidFill>
                  <a:srgbClr val="C00000"/>
                </a:solidFill>
                <a:latin typeface="Liberation Serif" panose="02020603050405020304" pitchFamily="18" charset="0"/>
              </a:rPr>
              <a:t>подготовки и проведения:</a:t>
            </a:r>
            <a:br>
              <a:rPr lang="ru-RU" b="1" dirty="0">
                <a:solidFill>
                  <a:srgbClr val="C00000"/>
                </a:solidFill>
                <a:latin typeface="Liberation Serif" panose="02020603050405020304" pitchFamily="18" charset="0"/>
              </a:rPr>
            </a:br>
            <a:endParaRPr lang="ru-RU" b="1" dirty="0">
              <a:solidFill>
                <a:srgbClr val="C00000"/>
              </a:solidFill>
              <a:latin typeface="Liberation Serif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44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Подготовительный </a:t>
            </a:r>
            <a:r>
              <a:rPr lang="ru-RU" sz="44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этап</a:t>
            </a:r>
            <a:endParaRPr lang="ru-RU" sz="4400" dirty="0" smtClean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lvl="0"/>
            <a:r>
              <a:rPr lang="ru-RU" sz="44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Основной этап</a:t>
            </a:r>
            <a:endParaRPr lang="ru-RU" sz="4400" dirty="0" smtClean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lvl="0"/>
            <a:r>
              <a:rPr lang="ru-RU" sz="44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Контролирующий этап</a:t>
            </a:r>
            <a:endParaRPr lang="ru-RU" sz="4400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399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5776" y="3860898"/>
            <a:ext cx="5213839" cy="268710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5805" y="558085"/>
            <a:ext cx="9875520" cy="892646"/>
          </a:xfrm>
        </p:spPr>
        <p:txBody>
          <a:bodyPr>
            <a:normAutofit/>
          </a:bodyPr>
          <a:lstStyle/>
          <a:p>
            <a:pPr lvl="0" algn="ctr"/>
            <a:r>
              <a:rPr lang="ru-RU" b="1" dirty="0">
                <a:solidFill>
                  <a:srgbClr val="C00000"/>
                </a:solidFill>
                <a:latin typeface="Liberation Serif" panose="02020603050405020304" pitchFamily="18" charset="0"/>
              </a:rPr>
              <a:t>Подготовительный </a:t>
            </a:r>
            <a:r>
              <a:rPr lang="ru-RU" b="1" dirty="0" smtClean="0">
                <a:solidFill>
                  <a:srgbClr val="C00000"/>
                </a:solidFill>
                <a:latin typeface="Liberation Serif" panose="02020603050405020304" pitchFamily="18" charset="0"/>
              </a:rPr>
              <a:t>этап</a:t>
            </a:r>
            <a:r>
              <a:rPr lang="ru-RU" dirty="0" smtClean="0">
                <a:solidFill>
                  <a:srgbClr val="C00000"/>
                </a:solidFill>
                <a:latin typeface="Liberation Serif" panose="02020603050405020304" pitchFamily="18" charset="0"/>
              </a:rPr>
              <a:t> </a:t>
            </a:r>
            <a:endParaRPr lang="ru-RU" dirty="0">
              <a:solidFill>
                <a:srgbClr val="C00000"/>
              </a:solidFill>
              <a:latin typeface="Liberation Serif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68110" y="1529862"/>
            <a:ext cx="9400244" cy="319160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3200" dirty="0">
                <a:solidFill>
                  <a:schemeClr val="tx1"/>
                </a:solidFill>
                <a:latin typeface="Liberation Serif" panose="02020603050405020304" pitchFamily="18" charset="0"/>
              </a:rPr>
              <a:t>Проводится сбор диагностических данных и сведений о </a:t>
            </a:r>
            <a:r>
              <a:rPr lang="ru-RU" sz="32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ребёнке (проводится диагностика, выявляются трудности в освоении ООП)</a:t>
            </a:r>
          </a:p>
          <a:p>
            <a:pPr algn="just"/>
            <a:r>
              <a:rPr lang="ru-RU" sz="32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Запрос от родителей или педагогов, специалистов</a:t>
            </a:r>
          </a:p>
          <a:p>
            <a:pPr algn="just"/>
            <a:r>
              <a:rPr lang="ru-RU" sz="32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Проводится заседание консилиума, на котором решается вопрос об обследовании  ребенка специалистами</a:t>
            </a:r>
            <a:endParaRPr lang="ru-RU" sz="3200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145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5649" y="457200"/>
            <a:ext cx="10328313" cy="6180992"/>
          </a:xfrm>
        </p:spPr>
        <p:txBody>
          <a:bodyPr>
            <a:normAutofit fontScale="40000" lnSpcReduction="20000"/>
          </a:bodyPr>
          <a:lstStyle/>
          <a:p>
            <a:pPr marL="45720" indent="0" algn="ctr">
              <a:lnSpc>
                <a:spcPct val="120000"/>
              </a:lnSpc>
              <a:buNone/>
            </a:pPr>
            <a:r>
              <a:rPr lang="ru-RU" sz="40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В работе </a:t>
            </a:r>
            <a:r>
              <a:rPr lang="ru-RU" sz="45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психолого-педагогического консилиума (</a:t>
            </a:r>
            <a:r>
              <a:rPr lang="ru-RU" sz="4500" b="1" dirty="0" err="1" smtClean="0">
                <a:solidFill>
                  <a:schemeClr val="tx1"/>
                </a:solidFill>
                <a:latin typeface="Liberation Serif" panose="02020603050405020304" pitchFamily="18" charset="0"/>
              </a:rPr>
              <a:t>ППк</a:t>
            </a:r>
            <a:r>
              <a:rPr lang="ru-RU" sz="45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) участвуют, например, такие специалисты:</a:t>
            </a:r>
          </a:p>
          <a:p>
            <a:pPr algn="just">
              <a:lnSpc>
                <a:spcPct val="120000"/>
              </a:lnSpc>
            </a:pPr>
            <a:r>
              <a:rPr lang="ru-RU" sz="35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Председатель </a:t>
            </a:r>
            <a:r>
              <a:rPr lang="ru-RU" sz="3500" b="1" dirty="0" err="1">
                <a:solidFill>
                  <a:schemeClr val="tx1"/>
                </a:solidFill>
                <a:latin typeface="Liberation Serif" panose="02020603050405020304" pitchFamily="18" charset="0"/>
              </a:rPr>
              <a:t>ППк</a:t>
            </a:r>
            <a:r>
              <a:rPr lang="ru-RU" sz="3500" dirty="0">
                <a:solidFill>
                  <a:schemeClr val="tx1"/>
                </a:solidFill>
                <a:latin typeface="Liberation Serif" panose="02020603050405020304" pitchFamily="18" charset="0"/>
              </a:rPr>
              <a:t>. </a:t>
            </a:r>
            <a:r>
              <a:rPr lang="ru-RU" sz="35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Организует </a:t>
            </a:r>
            <a:r>
              <a:rPr lang="ru-RU" sz="3500" dirty="0">
                <a:solidFill>
                  <a:schemeClr val="tx1"/>
                </a:solidFill>
                <a:latin typeface="Liberation Serif" panose="02020603050405020304" pitchFamily="18" charset="0"/>
              </a:rPr>
              <a:t>работу консилиума, помогает педагогам в реализации решений и рекомендаций консилиума, руководит процессом сопровождения по результатам консилиума.</a:t>
            </a:r>
          </a:p>
          <a:p>
            <a:pPr algn="just">
              <a:lnSpc>
                <a:spcPct val="120000"/>
              </a:lnSpc>
            </a:pPr>
            <a:r>
              <a:rPr lang="ru-RU" sz="3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Педагог-психолог</a:t>
            </a:r>
            <a:r>
              <a:rPr lang="ru-RU" sz="3500" dirty="0">
                <a:solidFill>
                  <a:schemeClr val="tx1"/>
                </a:solidFill>
                <a:latin typeface="Liberation Serif" panose="02020603050405020304" pitchFamily="18" charset="0"/>
              </a:rPr>
              <a:t>. Проводит диагностические исследования, готовит представление к консилиуму, участвует в разработке индивидуальной программы сопровождения обучающегося, проводит коррекционно-развивающие мероприятия, консультирует всех участников образовательного процесса, разрабатывает рекомендации для педагогов образовательной организации, родителей.</a:t>
            </a:r>
          </a:p>
          <a:p>
            <a:pPr algn="just">
              <a:lnSpc>
                <a:spcPct val="120000"/>
              </a:lnSpc>
            </a:pPr>
            <a:r>
              <a:rPr lang="ru-RU" sz="3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Учитель-логопед</a:t>
            </a:r>
            <a:r>
              <a:rPr lang="ru-RU" sz="3500" dirty="0">
                <a:solidFill>
                  <a:schemeClr val="tx1"/>
                </a:solidFill>
                <a:latin typeface="Liberation Serif" panose="02020603050405020304" pitchFamily="18" charset="0"/>
              </a:rPr>
              <a:t>. Проводит диагностическое обследование устной и письменной речи, готовит логопедическое представление на обучающихся, участвует в разработке индивидуальной программы сопровождения обучающегося, проводит коррекционно-развивающие мероприятия, консультирует всех участников образовательного процесса, разрабатывает рекомендации для педагогов образовательной организации, родителей.</a:t>
            </a:r>
          </a:p>
          <a:p>
            <a:pPr algn="just">
              <a:lnSpc>
                <a:spcPct val="120000"/>
              </a:lnSpc>
            </a:pPr>
            <a:r>
              <a:rPr lang="ru-RU" sz="3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Социальный педагог</a:t>
            </a:r>
            <a:r>
              <a:rPr lang="ru-RU" sz="3500" dirty="0">
                <a:solidFill>
                  <a:schemeClr val="tx1"/>
                </a:solidFill>
                <a:latin typeface="Liberation Serif" panose="02020603050405020304" pitchFamily="18" charset="0"/>
              </a:rPr>
              <a:t>. Готовит информацию о семьях обучающихся, представление к консилиуму, участвует в разработке индивидуальной программы сопровождения обучающегося, оказывает помощь в решении проблем в обучении и воспитании обучающихся через семью, консультирует всех участников образовательного процесса, разрабатывает рекомендации для педагогов образовательной организации, родителей.</a:t>
            </a:r>
          </a:p>
          <a:p>
            <a:pPr algn="just">
              <a:lnSpc>
                <a:spcPct val="120000"/>
              </a:lnSpc>
            </a:pPr>
            <a:r>
              <a:rPr lang="ru-RU" sz="3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Классный руководитель (учителя-предметники), воспитатель дошкольной образовательной организации</a:t>
            </a:r>
            <a:r>
              <a:rPr lang="ru-RU" sz="3500" dirty="0">
                <a:solidFill>
                  <a:schemeClr val="tx1"/>
                </a:solidFill>
                <a:latin typeface="Liberation Serif" panose="02020603050405020304" pitchFamily="18" charset="0"/>
              </a:rPr>
              <a:t>, представляющий ребёнка или воспитатели с большим опытом работы. Составляют педагогическую характеристику, участвуют в разработке индивидуальной программы сопровождения обучающегося, проводят коррекционно-развивающие мероприятия, консультируют родителей, разрабатывают рекомендации для родителей.</a:t>
            </a:r>
          </a:p>
          <a:p>
            <a:endParaRPr lang="ru-RU" sz="3300" dirty="0"/>
          </a:p>
        </p:txBody>
      </p:sp>
    </p:spTree>
    <p:extLst>
      <p:ext uri="{BB962C8B-B14F-4D97-AF65-F5344CB8AC3E}">
        <p14:creationId xmlns:p14="http://schemas.microsoft.com/office/powerpoint/2010/main" val="40186249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9643" y="4044462"/>
            <a:ext cx="2152583" cy="22312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623" y="337038"/>
            <a:ext cx="9875520" cy="814754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Liberation Serif" panose="02020603050405020304" pitchFamily="18" charset="0"/>
              </a:rPr>
              <a:t>Основной </a:t>
            </a:r>
            <a:r>
              <a:rPr lang="ru-RU" b="1" dirty="0" smtClean="0">
                <a:solidFill>
                  <a:srgbClr val="C00000"/>
                </a:solidFill>
                <a:latin typeface="Liberation Serif" panose="02020603050405020304" pitchFamily="18" charset="0"/>
              </a:rPr>
              <a:t>этап</a:t>
            </a:r>
            <a:r>
              <a:rPr lang="ru-RU" dirty="0" smtClean="0">
                <a:solidFill>
                  <a:srgbClr val="C00000"/>
                </a:solidFill>
                <a:latin typeface="Liberation Serif" panose="02020603050405020304" pitchFamily="18" charset="0"/>
              </a:rPr>
              <a:t> </a:t>
            </a:r>
            <a:endParaRPr lang="ru-RU" dirty="0">
              <a:solidFill>
                <a:srgbClr val="C00000"/>
              </a:solidFill>
              <a:latin typeface="Liberation Serif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1759" y="1257300"/>
            <a:ext cx="9047884" cy="4062047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</a:pPr>
            <a:r>
              <a:rPr lang="ru-RU" sz="2400" dirty="0">
                <a:solidFill>
                  <a:schemeClr val="tx1"/>
                </a:solidFill>
                <a:latin typeface="Liberation Serif" panose="02020603050405020304" pitchFamily="18" charset="0"/>
              </a:rPr>
              <a:t>Проводится заседание консилиума, на котором обсуждаются результаты обследования ребёнка каждым специалистом, составляется коллегиальное заключение </a:t>
            </a:r>
            <a:r>
              <a:rPr lang="ru-RU" sz="2400" dirty="0" err="1" smtClean="0">
                <a:solidFill>
                  <a:schemeClr val="tx1"/>
                </a:solidFill>
                <a:latin typeface="Liberation Serif" panose="02020603050405020304" pitchFamily="18" charset="0"/>
              </a:rPr>
              <a:t>ППк</a:t>
            </a:r>
            <a:endParaRPr lang="ru-RU" sz="2400" dirty="0" smtClean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just">
              <a:lnSpc>
                <a:spcPct val="110000"/>
              </a:lnSpc>
            </a:pPr>
            <a:r>
              <a:rPr lang="ru-RU" sz="24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Liberation Serif" panose="02020603050405020304" pitchFamily="18" charset="0"/>
              </a:rPr>
              <a:t>Специалисты </a:t>
            </a:r>
            <a:r>
              <a:rPr lang="ru-RU" sz="24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школы, классный руководитель проводят </a:t>
            </a:r>
            <a:r>
              <a:rPr lang="ru-RU" sz="2400" dirty="0">
                <a:solidFill>
                  <a:schemeClr val="tx1"/>
                </a:solidFill>
                <a:latin typeface="Liberation Serif" panose="02020603050405020304" pitchFamily="18" charset="0"/>
              </a:rPr>
              <a:t>консультации с родителями, сообщают им о </a:t>
            </a:r>
            <a:r>
              <a:rPr lang="ru-RU" sz="24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трудностях, </a:t>
            </a:r>
            <a:r>
              <a:rPr lang="ru-RU" sz="2400" dirty="0">
                <a:solidFill>
                  <a:schemeClr val="tx1"/>
                </a:solidFill>
                <a:latin typeface="Liberation Serif" panose="02020603050405020304" pitchFamily="18" charset="0"/>
              </a:rPr>
              <a:t>которые испытывает ребёнок, и предлагают  </a:t>
            </a:r>
            <a:r>
              <a:rPr lang="ru-RU" sz="24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                           посещение </a:t>
            </a:r>
            <a:r>
              <a:rPr lang="ru-RU" sz="2400" dirty="0">
                <a:solidFill>
                  <a:schemeClr val="tx1"/>
                </a:solidFill>
                <a:latin typeface="Liberation Serif" panose="02020603050405020304" pitchFamily="18" charset="0"/>
              </a:rPr>
              <a:t>коррекционно-развивающих </a:t>
            </a:r>
            <a:r>
              <a:rPr lang="ru-RU" sz="24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занятий                                     и </a:t>
            </a:r>
            <a:r>
              <a:rPr lang="ru-RU" sz="2400" dirty="0">
                <a:solidFill>
                  <a:schemeClr val="tx1"/>
                </a:solidFill>
                <a:latin typeface="Liberation Serif" panose="02020603050405020304" pitchFamily="18" charset="0"/>
              </a:rPr>
              <a:t>необходимости </a:t>
            </a:r>
            <a:r>
              <a:rPr lang="ru-RU" sz="24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обследования  </a:t>
            </a:r>
            <a:r>
              <a:rPr lang="ru-RU" sz="2400" dirty="0">
                <a:solidFill>
                  <a:schemeClr val="tx1"/>
                </a:solidFill>
                <a:latin typeface="Liberation Serif" panose="02020603050405020304" pitchFamily="18" charset="0"/>
              </a:rPr>
              <a:t>ребёнка на </a:t>
            </a:r>
            <a:r>
              <a:rPr lang="ru-RU" sz="24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ПМПК</a:t>
            </a:r>
            <a:endParaRPr lang="ru-RU" sz="2400" dirty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marL="45720" indent="0" algn="just">
              <a:buNone/>
            </a:pP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487200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51086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Liberation Serif" panose="02020603050405020304" pitchFamily="18" charset="0"/>
              </a:rPr>
              <a:t>Алгоритм прохождения </a:t>
            </a:r>
            <a:r>
              <a:rPr lang="ru-RU" sz="2800" b="1" dirty="0" smtClean="0">
                <a:solidFill>
                  <a:srgbClr val="FF0000"/>
                </a:solidFill>
                <a:latin typeface="Liberation Serif" panose="02020603050405020304" pitchFamily="18" charset="0"/>
              </a:rPr>
              <a:t>психолого-медико-педагогической комиссии </a:t>
            </a:r>
            <a:r>
              <a:rPr lang="ru-RU" sz="2800" b="1" dirty="0">
                <a:solidFill>
                  <a:srgbClr val="FF0000"/>
                </a:solidFill>
                <a:latin typeface="Liberation Serif" panose="02020603050405020304" pitchFamily="18" charset="0"/>
              </a:rPr>
              <a:t>для родителя (законного представителя)</a:t>
            </a:r>
            <a:r>
              <a:rPr lang="ru-RU" sz="2800" dirty="0">
                <a:solidFill>
                  <a:srgbClr val="FF0000"/>
                </a:solidFill>
                <a:latin typeface="Liberation Serif" panose="02020603050405020304" pitchFamily="18" charset="0"/>
              </a:rPr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8186" y="1493949"/>
            <a:ext cx="10947042" cy="5203065"/>
          </a:xfrm>
        </p:spPr>
        <p:txBody>
          <a:bodyPr>
            <a:noAutofit/>
          </a:bodyPr>
          <a:lstStyle/>
          <a:p>
            <a:pPr marL="45720" indent="0" algn="just">
              <a:buNone/>
            </a:pP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Подготовить пакет документов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: </a:t>
            </a:r>
            <a:r>
              <a:rPr lang="ru-RU" sz="16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с ним можно ознакомиться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на сайте Управления образования Невьянского муниципального округа </a:t>
            </a:r>
            <a:r>
              <a:rPr lang="ru-RU" sz="16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, раздел:  </a:t>
            </a:r>
            <a:r>
              <a:rPr lang="ru-RU" sz="1600" dirty="0">
                <a:solidFill>
                  <a:schemeClr val="tx1"/>
                </a:solidFill>
                <a:latin typeface="Liberation Serif" panose="02020603050405020304" pitchFamily="18" charset="0"/>
              </a:rPr>
              <a:t>МБУ «Центр психолого-педагогической, медицинской и социальной помощи НМО «Надежда</a:t>
            </a:r>
            <a:r>
              <a:rPr lang="ru-RU" sz="16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», вкладка: </a:t>
            </a:r>
            <a:r>
              <a:rPr lang="ru-RU" sz="1600" dirty="0">
                <a:solidFill>
                  <a:schemeClr val="tx1"/>
                </a:solidFill>
                <a:latin typeface="Liberation Serif" panose="02020603050405020304" pitchFamily="18" charset="0"/>
              </a:rPr>
              <a:t>Документы, необходимые для прохождения ПМПК с целью подготовки рекомендаций по созданию специальных условий обучения и воспитания в образовательных организациях (дошкольники и школьники</a:t>
            </a:r>
            <a:r>
              <a:rPr lang="ru-RU" sz="16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).</a:t>
            </a:r>
            <a:endParaRPr lang="ru-RU" sz="1600" dirty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just"/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В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назначенный день прийти на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обследование. </a:t>
            </a:r>
            <a:r>
              <a:rPr lang="ru-RU" sz="1600" dirty="0">
                <a:solidFill>
                  <a:schemeClr val="tx1"/>
                </a:solidFill>
                <a:latin typeface="Liberation Serif" panose="02020603050405020304" pitchFamily="18" charset="0"/>
              </a:rPr>
              <a:t>Обследование детей осуществляется только в присутствии родителей (законных представителей</a:t>
            </a:r>
            <a:r>
              <a:rPr lang="ru-RU" sz="16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).</a:t>
            </a:r>
            <a:endParaRPr lang="ru-RU" sz="1600" dirty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just"/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ПМПК </a:t>
            </a:r>
            <a:r>
              <a:rPr lang="ru-RU" sz="1600" dirty="0">
                <a:solidFill>
                  <a:schemeClr val="tx1"/>
                </a:solidFill>
                <a:latin typeface="Liberation Serif" panose="02020603050405020304" pitchFamily="18" charset="0"/>
              </a:rPr>
              <a:t>выдаёт на руки </a:t>
            </a:r>
            <a:r>
              <a:rPr lang="ru-RU" sz="16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родителям 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З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аключение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комиссии </a:t>
            </a:r>
            <a:r>
              <a:rPr lang="ru-RU" sz="1600" dirty="0">
                <a:solidFill>
                  <a:schemeClr val="tx1"/>
                </a:solidFill>
                <a:latin typeface="Liberation Serif" panose="02020603050405020304" pitchFamily="18" charset="0"/>
              </a:rPr>
              <a:t>и рекомендации по дальнейшему обучению </a:t>
            </a:r>
            <a:r>
              <a:rPr lang="ru-RU" sz="1600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ребёнка.</a:t>
            </a:r>
            <a:r>
              <a:rPr lang="ru-RU" sz="1600" dirty="0">
                <a:solidFill>
                  <a:schemeClr val="tx1"/>
                </a:solidFill>
                <a:latin typeface="Liberation Serif" panose="02020603050405020304" pitchFamily="18" charset="0"/>
              </a:rPr>
              <a:t> Если Вы не согласны с рекомендациями в заключении Территориальной ПМПК, и Вы хотите оспорить решение ТПМПК в Центральной ПМПК, Вашему ребенку необходимо пройти дополнительное обследование у врача-психиатра в Детском областном диагностическом отделении филиала Детства (г. Екатеринбург, ул. Индустрии, д. 100/А) (контактные телефоны: (343) 286-32-86, (343) 229-98-98). Данное заключение от врача психиатра Вы прикладываете к основному пакету документов для прохождения конфликтной ПМПК. Затем записываетесь на подачу документов, но не позже, чем через полгода после получения заключения с рекомендациями ТПМПК, через электронную запись, представленную на сайте  Центр «Ресурс»</a:t>
            </a:r>
          </a:p>
          <a:p>
            <a:pPr algn="just"/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Проводится беседа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с родителями. </a:t>
            </a:r>
            <a:r>
              <a:rPr lang="ru-RU" sz="1600" dirty="0">
                <a:solidFill>
                  <a:schemeClr val="tx1"/>
                </a:solidFill>
                <a:latin typeface="Liberation Serif" panose="02020603050405020304" pitchFamily="18" charset="0"/>
              </a:rPr>
              <a:t>При необходимости разъясняются возможные дальнейшие действия в интересах ребёнка.</a:t>
            </a: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При прохождении обследования на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ПМПК ребёнок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должен быть соматически здоров, плохое самочувствие может сказаться на результатах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обследования</a:t>
            </a:r>
            <a:endParaRPr lang="ru-RU" sz="16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512943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1239</TotalTime>
  <Words>761</Words>
  <Application>Microsoft Office PowerPoint</Application>
  <PresentationFormat>Широкоэкранный</PresentationFormat>
  <Paragraphs>56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Corbel</vt:lpstr>
      <vt:lpstr>DejaVu Sans</vt:lpstr>
      <vt:lpstr>Georgia</vt:lpstr>
      <vt:lpstr>Liberation Serif</vt:lpstr>
      <vt:lpstr>Times New Roman</vt:lpstr>
      <vt:lpstr>Базис</vt:lpstr>
      <vt:lpstr>Алгоритм деятельности психолого-педагогического консилиума  по выявлению и сопровождению детей с Ограниченными возможностями здоровья  </vt:lpstr>
      <vt:lpstr> Психолого-педагогический консилиум образовательной организации (далее- ППк) –это постоянно действующая, объединенная общими целями команда специалистов, реализующая ту или иную стратегию и тактику сопровождения включенного ребенка  Цель деятельности психолого-педагогического консилиума: создание оптимальных условий обучения, развития, социализации и адаптации обучающихся посредством психолого-педагогического сопровождения       </vt:lpstr>
      <vt:lpstr>Консилиум  создается на базе организации любого типа независимо от ее организационно-правовой формы </vt:lpstr>
      <vt:lpstr>Заседания ППк подразделяются на плановые и внеплановые</vt:lpstr>
      <vt:lpstr>Три этапа подготовки и проведения: </vt:lpstr>
      <vt:lpstr>Подготовительный этап </vt:lpstr>
      <vt:lpstr>Презентация PowerPoint</vt:lpstr>
      <vt:lpstr>Основной этап </vt:lpstr>
      <vt:lpstr>Алгоритм прохождения психолого-медико-педагогической комиссии для родителя (законного представителя):</vt:lpstr>
      <vt:lpstr>Алгоритм действий специалистов и родителей по сопровождению детей с ОВЗ </vt:lpstr>
      <vt:lpstr>Задачи ППк:</vt:lpstr>
      <vt:lpstr>Контролирующий этап</vt:lpstr>
      <vt:lpstr>Алгоритм работы ППк:</vt:lpstr>
      <vt:lpstr>Алгоритм проведения ППк  (для родителей (ЗП) </vt:lpstr>
      <vt:lpstr>ПСИХОЛОГО-ПЕДАГОГИЧЕСКИЙ КОНСИЛИУМ 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Алгоритм деятельности психолого-педагогического консилиума (ППк) по выявлению и сопровождению детей с Ограниченными возможностями здоровья</dc:title>
  <dc:creator>Попкова Анна Александровна</dc:creator>
  <cp:lastModifiedBy>Ерофеева Ирина Степановна</cp:lastModifiedBy>
  <cp:revision>46</cp:revision>
  <dcterms:created xsi:type="dcterms:W3CDTF">2025-10-07T04:44:27Z</dcterms:created>
  <dcterms:modified xsi:type="dcterms:W3CDTF">2025-10-22T05:12:15Z</dcterms:modified>
</cp:coreProperties>
</file>